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45"/>
  </p:notesMasterIdLst>
  <p:handoutMasterIdLst>
    <p:handoutMasterId r:id="rId46"/>
  </p:handoutMasterIdLst>
  <p:sldIdLst>
    <p:sldId id="258" r:id="rId2"/>
    <p:sldId id="327" r:id="rId3"/>
    <p:sldId id="328" r:id="rId4"/>
    <p:sldId id="329" r:id="rId5"/>
    <p:sldId id="320" r:id="rId6"/>
    <p:sldId id="316" r:id="rId7"/>
    <p:sldId id="317" r:id="rId8"/>
    <p:sldId id="318" r:id="rId9"/>
    <p:sldId id="332" r:id="rId10"/>
    <p:sldId id="312" r:id="rId11"/>
    <p:sldId id="360" r:id="rId12"/>
    <p:sldId id="342" r:id="rId13"/>
    <p:sldId id="359" r:id="rId14"/>
    <p:sldId id="336" r:id="rId15"/>
    <p:sldId id="333" r:id="rId16"/>
    <p:sldId id="330" r:id="rId17"/>
    <p:sldId id="338" r:id="rId18"/>
    <p:sldId id="339" r:id="rId19"/>
    <p:sldId id="331" r:id="rId20"/>
    <p:sldId id="335" r:id="rId21"/>
    <p:sldId id="319" r:id="rId22"/>
    <p:sldId id="260" r:id="rId23"/>
    <p:sldId id="262" r:id="rId24"/>
    <p:sldId id="322" r:id="rId25"/>
    <p:sldId id="324" r:id="rId26"/>
    <p:sldId id="325" r:id="rId27"/>
    <p:sldId id="323" r:id="rId28"/>
    <p:sldId id="268" r:id="rId29"/>
    <p:sldId id="266" r:id="rId30"/>
    <p:sldId id="265" r:id="rId31"/>
    <p:sldId id="326" r:id="rId32"/>
    <p:sldId id="271" r:id="rId33"/>
    <p:sldId id="273" r:id="rId34"/>
    <p:sldId id="275" r:id="rId35"/>
    <p:sldId id="280" r:id="rId36"/>
    <p:sldId id="279" r:id="rId37"/>
    <p:sldId id="281" r:id="rId38"/>
    <p:sldId id="282" r:id="rId39"/>
    <p:sldId id="295" r:id="rId40"/>
    <p:sldId id="296" r:id="rId41"/>
    <p:sldId id="297" r:id="rId42"/>
    <p:sldId id="298" r:id="rId43"/>
    <p:sldId id="299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3E5"/>
    <a:srgbClr val="25D329"/>
    <a:srgbClr val="08F050"/>
    <a:srgbClr val="FF0066"/>
    <a:srgbClr val="66928B"/>
    <a:srgbClr val="0033CC"/>
    <a:srgbClr val="00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71" autoAdjust="0"/>
    <p:restoredTop sz="86423" autoAdjust="0"/>
  </p:normalViewPr>
  <p:slideViewPr>
    <p:cSldViewPr>
      <p:cViewPr varScale="1">
        <p:scale>
          <a:sx n="71" d="100"/>
          <a:sy n="71" d="100"/>
        </p:scale>
        <p:origin x="118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06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D0902C5-7C8E-41E9-9A16-66009CB57464}" type="datetimeFigureOut">
              <a:rPr lang="zh-CN" altLang="en-US"/>
              <a:pPr>
                <a:defRPr/>
              </a:pPr>
              <a:t>2024/2/24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39E5DA0-632A-4444-BFB7-1473D2BE8D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47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27E0253-535A-427E-8F61-DB9F1B5766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36580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51E622E-E110-4CBD-B601-A205479911AE}" type="slidenum">
              <a:rPr lang="zh-CN" altLang="en-US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087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C0C1383-6E1F-491C-8091-6F332F4FD899}" type="slidenum">
              <a:rPr lang="zh-CN" altLang="en-US" smtClean="0"/>
              <a:pPr>
                <a:spcBef>
                  <a:spcPct val="0"/>
                </a:spcBef>
              </a:pPr>
              <a:t>27</a:t>
            </a:fld>
            <a:endParaRPr lang="en-US" altLang="zh-CN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231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166A5B8-1CEF-4B22-9566-D404E49B4FBA}" type="slidenum">
              <a:rPr lang="zh-CN" altLang="en-US" smtClean="0"/>
              <a:pPr>
                <a:spcBef>
                  <a:spcPct val="0"/>
                </a:spcBef>
              </a:pPr>
              <a:t>28</a:t>
            </a:fld>
            <a:endParaRPr lang="en-US" altLang="zh-CN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8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46463BE-6AE3-4605-89C0-0825258BF5B9}" type="slidenum">
              <a:rPr lang="zh-CN" altLang="en-US" smtClean="0"/>
              <a:pPr>
                <a:spcBef>
                  <a:spcPct val="0"/>
                </a:spcBef>
              </a:pPr>
              <a:t>29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777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F9FD2A-6C55-4A9F-A4F6-B70E663641F6}" type="slidenum">
              <a:rPr lang="zh-CN" altLang="en-US" smtClean="0"/>
              <a:pPr>
                <a:spcBef>
                  <a:spcPct val="0"/>
                </a:spcBef>
              </a:pPr>
              <a:t>30</a:t>
            </a:fld>
            <a:endParaRPr lang="en-US" altLang="zh-CN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687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FE78C67-7278-470C-9E68-613CB66BB829}" type="slidenum">
              <a:rPr lang="zh-CN" altLang="en-US" smtClean="0"/>
              <a:pPr>
                <a:spcBef>
                  <a:spcPct val="0"/>
                </a:spcBef>
              </a:pPr>
              <a:t>31</a:t>
            </a:fld>
            <a:endParaRPr lang="en-US" altLang="zh-CN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66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3217156-67BA-4F6E-8542-D7FFD8DD146A}" type="slidenum">
              <a:rPr lang="zh-CN" altLang="en-US" smtClean="0"/>
              <a:pPr>
                <a:spcBef>
                  <a:spcPct val="0"/>
                </a:spcBef>
              </a:pPr>
              <a:t>32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28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E0D2BA4-A1AB-4A51-82CA-1685F5B05F6F}" type="slidenum">
              <a:rPr lang="zh-CN" altLang="en-US" smtClean="0"/>
              <a:pPr>
                <a:spcBef>
                  <a:spcPct val="0"/>
                </a:spcBef>
              </a:pPr>
              <a:t>33</a:t>
            </a:fld>
            <a:endParaRPr lang="en-US" altLang="zh-CN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87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5C3636B-9C1E-482B-B935-E6C5142C7A86}" type="slidenum">
              <a:rPr lang="zh-CN" altLang="en-US" smtClean="0"/>
              <a:pPr>
                <a:spcBef>
                  <a:spcPct val="0"/>
                </a:spcBef>
              </a:pPr>
              <a:t>34</a:t>
            </a:fld>
            <a:endParaRPr lang="en-US" altLang="zh-CN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911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7176EB6-54C8-40C6-8F56-96BA284AA387}" type="slidenum">
              <a:rPr lang="zh-CN" altLang="en-US" smtClean="0"/>
              <a:pPr>
                <a:spcBef>
                  <a:spcPct val="0"/>
                </a:spcBef>
              </a:pPr>
              <a:t>35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78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90818F9-8B53-4464-9D22-42C4BAFAC7B9}" type="slidenum">
              <a:rPr lang="zh-CN" altLang="en-US" smtClean="0"/>
              <a:pPr>
                <a:spcBef>
                  <a:spcPct val="0"/>
                </a:spcBef>
              </a:pPr>
              <a:t>36</a:t>
            </a:fld>
            <a:endParaRPr lang="en-US" altLang="zh-CN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3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81181-3730-49A0-8D89-21B79C332F67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3487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27D4837-AB91-4E28-9E23-E038748DDDBD}" type="slidenum">
              <a:rPr lang="zh-CN" altLang="en-US" smtClean="0"/>
              <a:pPr>
                <a:spcBef>
                  <a:spcPct val="0"/>
                </a:spcBef>
              </a:pPr>
              <a:t>37</a:t>
            </a:fld>
            <a:endParaRPr lang="en-US" altLang="zh-CN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702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D1F9DDE-AFFC-4985-B857-AA36110695BD}" type="slidenum">
              <a:rPr lang="zh-CN" altLang="en-US" smtClean="0"/>
              <a:pPr>
                <a:spcBef>
                  <a:spcPct val="0"/>
                </a:spcBef>
              </a:pPr>
              <a:t>38</a:t>
            </a:fld>
            <a:endParaRPr lang="en-US" altLang="zh-CN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17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2976125-B005-407B-B7F6-2BECBF530AA2}" type="slidenum">
              <a:rPr lang="zh-CN" altLang="en-US" smtClean="0"/>
              <a:pPr>
                <a:spcBef>
                  <a:spcPct val="0"/>
                </a:spcBef>
              </a:pPr>
              <a:t>39</a:t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213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3155067-AE55-4C34-9657-7A4A0204CBDC}" type="slidenum">
              <a:rPr lang="zh-CN" altLang="en-US" smtClean="0"/>
              <a:pPr>
                <a:spcBef>
                  <a:spcPct val="0"/>
                </a:spcBef>
              </a:pPr>
              <a:t>40</a:t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635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E83A787-8529-4E71-8F90-E9F3EDB51221}" type="slidenum">
              <a:rPr lang="zh-CN" altLang="en-US" smtClean="0"/>
              <a:pPr>
                <a:spcBef>
                  <a:spcPct val="0"/>
                </a:spcBef>
              </a:pPr>
              <a:t>41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311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687FBF4-14C2-4DEB-8794-488E070D7E47}" type="slidenum">
              <a:rPr lang="zh-CN" altLang="en-US" smtClean="0"/>
              <a:pPr>
                <a:spcBef>
                  <a:spcPct val="0"/>
                </a:spcBef>
              </a:pPr>
              <a:t>42</a:t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62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AE1AABC-8ED4-4BFD-9D0F-E36F04744FAA}" type="slidenum">
              <a:rPr lang="zh-CN" altLang="en-US" smtClean="0"/>
              <a:pPr>
                <a:spcBef>
                  <a:spcPct val="0"/>
                </a:spcBef>
              </a:pPr>
              <a:t>43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19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8ADEA3-9372-4B78-886B-4620A806C420}" type="slidenum">
              <a:rPr lang="zh-CN" altLang="en-US" smtClean="0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230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FDC9187-9262-4839-97B9-EEFD8A3212B5}" type="slidenum">
              <a:rPr lang="zh-CN" altLang="en-US" smtClean="0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97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7F8489E-482A-4C91-9959-89DCD1C7091B}" type="slidenum">
              <a:rPr lang="zh-CN" altLang="en-US" smtClean="0"/>
              <a:pPr>
                <a:spcBef>
                  <a:spcPct val="0"/>
                </a:spcBef>
              </a:pPr>
              <a:t>21</a:t>
            </a:fld>
            <a:endParaRPr lang="en-US" altLang="zh-CN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42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49C7F70-69AB-411B-B5F1-728220DD134B}" type="slidenum">
              <a:rPr lang="zh-CN" altLang="en-US" smtClean="0"/>
              <a:pPr>
                <a:spcBef>
                  <a:spcPct val="0"/>
                </a:spcBef>
              </a:pPr>
              <a:t>22</a:t>
            </a:fld>
            <a:endParaRPr lang="en-US" altLang="zh-CN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497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9BAF19-2F36-47E2-9670-891C4FEB6878}" type="slidenum">
              <a:rPr lang="zh-CN" altLang="en-US" smtClean="0"/>
              <a:pPr>
                <a:spcBef>
                  <a:spcPct val="0"/>
                </a:spcBef>
              </a:pPr>
              <a:t>23</a:t>
            </a:fld>
            <a:endParaRPr lang="en-US" altLang="zh-CN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19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92AB337-C3E2-4878-8E4A-2248DF41E90A}" type="slidenum">
              <a:rPr lang="zh-CN" altLang="en-US" smtClean="0"/>
              <a:pPr>
                <a:spcBef>
                  <a:spcPct val="0"/>
                </a:spcBef>
              </a:pPr>
              <a:t>24</a:t>
            </a:fld>
            <a:endParaRPr lang="en-US" altLang="zh-CN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51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D6B0B4-6473-47F4-8EC5-79D132F002B6}" type="slidenum">
              <a:rPr lang="zh-CN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41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116013" y="6237288"/>
            <a:ext cx="741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7" name="Text Box 11"/>
          <p:cNvSpPr txBox="1">
            <a:spLocks noChangeArrowheads="1"/>
          </p:cNvSpPr>
          <p:nvPr userDrawn="1"/>
        </p:nvSpPr>
        <p:spPr bwMode="auto">
          <a:xfrm>
            <a:off x="900113" y="6381750"/>
            <a:ext cx="7704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400" dirty="0"/>
              <a:t>复旦大学电子工程系电子系统导论课程讲义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0553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51523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48678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5075"/>
            <a:ext cx="4038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226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31940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775075"/>
            <a:ext cx="8229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3823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9173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409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787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2382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961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26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7083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633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单击此处编辑母版文本样式</a:t>
            </a:r>
          </a:p>
          <a:p>
            <a:pPr lvl="1"/>
            <a:r>
              <a:rPr lang="en-US" altLang="zh-CN"/>
              <a:t>第二级</a:t>
            </a:r>
          </a:p>
          <a:p>
            <a:pPr lvl="2"/>
            <a:r>
              <a:rPr lang="en-US" altLang="zh-CN"/>
              <a:t>第三级</a:t>
            </a:r>
          </a:p>
          <a:p>
            <a:pPr lvl="3"/>
            <a:r>
              <a:rPr lang="en-US" altLang="zh-CN"/>
              <a:t>第四级</a:t>
            </a:r>
          </a:p>
          <a:p>
            <a:pPr lvl="4"/>
            <a:r>
              <a:rPr lang="en-US" altLang="zh-CN"/>
              <a:t>第五级</a:t>
            </a:r>
          </a:p>
        </p:txBody>
      </p:sp>
      <p:sp>
        <p:nvSpPr>
          <p:cNvPr id="1028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Text Box 10"/>
          <p:cNvSpPr txBox="1">
            <a:spLocks noChangeArrowheads="1"/>
          </p:cNvSpPr>
          <p:nvPr userDrawn="1"/>
        </p:nvSpPr>
        <p:spPr bwMode="auto">
          <a:xfrm>
            <a:off x="900113" y="6381750"/>
            <a:ext cx="7704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400" dirty="0"/>
              <a:t>复旦大学电子工程系电子系统导论课程讲义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tp://10.154.63.27/pub/Courses/I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ftp://10.48.76.8/pub/Courses/IES/&#30828;&#20214;/" TargetMode="External"/><Relationship Id="rId4" Type="http://schemas.openxmlformats.org/officeDocument/2006/relationships/hyperlink" Target="ftp://10.154.63.27/pub/Courses/IE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268413"/>
            <a:ext cx="7772400" cy="1736725"/>
          </a:xfrm>
        </p:spPr>
        <p:txBody>
          <a:bodyPr/>
          <a:lstStyle/>
          <a:p>
            <a:pPr eaLnBrk="1" hangingPunct="1"/>
            <a:r>
              <a:rPr lang="zh-CN" altLang="en-US"/>
              <a:t>课程介绍</a:t>
            </a: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fld id="{5C33A898-4F3C-401A-9B90-17635A2DE71E}" type="datetime1">
              <a:rPr lang="zh-CN" altLang="en-US" smtClean="0"/>
              <a:pPr eaLnBrk="1" hangingPunct="1"/>
              <a:t>2024/2/24</a:t>
            </a:fld>
            <a:endParaRPr lang="zh-CN" altLang="zh-CN" dirty="0"/>
          </a:p>
          <a:p>
            <a:pPr eaLnBrk="1" hangingPunct="1"/>
            <a:r>
              <a:rPr lang="zh-CN" altLang="en-US" dirty="0"/>
              <a:t>电子系统导论教学团队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考核方式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2-3</a:t>
            </a:r>
            <a:r>
              <a:rPr lang="zh-CN" altLang="en-US" dirty="0"/>
              <a:t>个人一组，团队协作完成课程内容，提交报告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评分方式</a:t>
            </a:r>
            <a:endParaRPr lang="en-US" altLang="zh-CN" dirty="0"/>
          </a:p>
          <a:p>
            <a:pPr lvl="1"/>
            <a:r>
              <a:rPr lang="zh-CN" altLang="en-US" dirty="0"/>
              <a:t>平时实验 </a:t>
            </a:r>
            <a:r>
              <a:rPr lang="en-US" altLang="zh-CN" dirty="0"/>
              <a:t>50%</a:t>
            </a:r>
          </a:p>
          <a:p>
            <a:pPr lvl="1"/>
            <a:r>
              <a:rPr lang="zh-CN" altLang="en-US" dirty="0"/>
              <a:t>综合实验一：</a:t>
            </a:r>
            <a:r>
              <a:rPr lang="en-US" altLang="zh-CN" dirty="0"/>
              <a:t>8</a:t>
            </a:r>
            <a:r>
              <a:rPr lang="zh-CN" altLang="en-US" dirty="0"/>
              <a:t>字绕桩 </a:t>
            </a:r>
            <a:r>
              <a:rPr lang="en-US" altLang="zh-CN" dirty="0"/>
              <a:t>20%</a:t>
            </a:r>
          </a:p>
          <a:p>
            <a:pPr lvl="1"/>
            <a:r>
              <a:rPr lang="zh-CN" altLang="en-US" dirty="0"/>
              <a:t>综合实验二：魔方绕桩 </a:t>
            </a:r>
            <a:r>
              <a:rPr lang="en-US" altLang="zh-CN" dirty="0"/>
              <a:t>30% </a:t>
            </a:r>
            <a:br>
              <a:rPr lang="en-US" altLang="zh-CN" dirty="0"/>
            </a:br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注意：本课程无补考！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457200" y="237173"/>
            <a:ext cx="8229600" cy="847725"/>
          </a:xfrm>
        </p:spPr>
        <p:txBody>
          <a:bodyPr/>
          <a:lstStyle/>
          <a:p>
            <a:r>
              <a:rPr lang="zh-CN" altLang="en-US" dirty="0"/>
              <a:t>综合实验一</a:t>
            </a:r>
          </a:p>
        </p:txBody>
      </p:sp>
      <p:sp>
        <p:nvSpPr>
          <p:cNvPr id="32" name="内容占位符 2"/>
          <p:cNvSpPr txBox="1">
            <a:spLocks/>
          </p:cNvSpPr>
          <p:nvPr/>
        </p:nvSpPr>
        <p:spPr bwMode="auto">
          <a:xfrm>
            <a:off x="457201" y="1268413"/>
            <a:ext cx="4258816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CN" kern="0" dirty="0"/>
              <a:t>8</a:t>
            </a:r>
            <a:r>
              <a:rPr lang="zh-CN" altLang="en-US" kern="0" dirty="0"/>
              <a:t>字绕桩</a:t>
            </a:r>
            <a:endParaRPr lang="en-US" altLang="zh-CN" kern="0" dirty="0"/>
          </a:p>
          <a:p>
            <a:pPr lvl="1">
              <a:defRPr/>
            </a:pPr>
            <a:r>
              <a:rPr lang="zh-CN" altLang="en-US" kern="0" dirty="0"/>
              <a:t>在赛道中间随机设置障碍物</a:t>
            </a:r>
            <a:endParaRPr lang="en-US" altLang="zh-CN" kern="0" dirty="0"/>
          </a:p>
          <a:p>
            <a:pPr lvl="1">
              <a:defRPr/>
            </a:pPr>
            <a:r>
              <a:rPr lang="en-US" altLang="zh-CN" kern="0" dirty="0"/>
              <a:t>PID</a:t>
            </a:r>
            <a:r>
              <a:rPr lang="zh-CN" altLang="en-US" kern="0" dirty="0"/>
              <a:t>控制电机驱动</a:t>
            </a:r>
            <a:endParaRPr lang="en-US" altLang="zh-CN" kern="0" dirty="0"/>
          </a:p>
          <a:p>
            <a:pPr lvl="1">
              <a:defRPr/>
            </a:pPr>
            <a:r>
              <a:rPr lang="zh-CN" altLang="en-US" kern="0" dirty="0"/>
              <a:t>提供地面引导线</a:t>
            </a:r>
            <a:endParaRPr lang="en-US" altLang="zh-CN" kern="0" dirty="0"/>
          </a:p>
          <a:p>
            <a:pPr lvl="1">
              <a:defRPr/>
            </a:pPr>
            <a:r>
              <a:rPr lang="zh-CN" altLang="en-US" kern="0" dirty="0"/>
              <a:t>通过超声、摄像头等传感器完成</a:t>
            </a:r>
            <a:r>
              <a:rPr lang="en-US" altLang="zh-CN" kern="0" dirty="0"/>
              <a:t>8</a:t>
            </a:r>
            <a:r>
              <a:rPr lang="zh-CN" altLang="en-US" kern="0" dirty="0"/>
              <a:t>字绕桩前行（不一定需要严格循线走，但绕行方向必须一致）</a:t>
            </a:r>
            <a:endParaRPr lang="en-US" altLang="zh-CN" kern="0" dirty="0"/>
          </a:p>
          <a:p>
            <a:pPr lvl="1">
              <a:defRPr/>
            </a:pPr>
            <a:endParaRPr lang="en-US" altLang="zh-CN" kern="0" dirty="0"/>
          </a:p>
          <a:p>
            <a:pPr lvl="1">
              <a:defRPr/>
            </a:pPr>
            <a:endParaRPr lang="zh-CN" altLang="en-US" kern="0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8518530-9533-45F2-A527-9B2D200485FB}"/>
              </a:ext>
            </a:extLst>
          </p:cNvPr>
          <p:cNvCxnSpPr/>
          <p:nvPr/>
        </p:nvCxnSpPr>
        <p:spPr>
          <a:xfrm>
            <a:off x="6012160" y="5445224"/>
            <a:ext cx="194421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403BF8A-D7FD-4D81-A9AC-462FC4E94A26}"/>
              </a:ext>
            </a:extLst>
          </p:cNvPr>
          <p:cNvCxnSpPr/>
          <p:nvPr/>
        </p:nvCxnSpPr>
        <p:spPr>
          <a:xfrm>
            <a:off x="5940152" y="1340768"/>
            <a:ext cx="2016224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839F255-9BC5-464C-B3E9-9F6F5936A3E2}"/>
              </a:ext>
            </a:extLst>
          </p:cNvPr>
          <p:cNvCxnSpPr/>
          <p:nvPr/>
        </p:nvCxnSpPr>
        <p:spPr>
          <a:xfrm flipH="1" flipV="1">
            <a:off x="6476292" y="2799634"/>
            <a:ext cx="904020" cy="1445606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0B741D8-CB48-4D4E-A777-A5A72A914566}"/>
              </a:ext>
            </a:extLst>
          </p:cNvPr>
          <p:cNvCxnSpPr>
            <a:cxnSpLocks/>
          </p:cNvCxnSpPr>
          <p:nvPr/>
        </p:nvCxnSpPr>
        <p:spPr>
          <a:xfrm flipV="1">
            <a:off x="6444208" y="2806944"/>
            <a:ext cx="952834" cy="1429572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37BC5722-B30A-40D0-9F4F-708D6D2A4BC3}"/>
              </a:ext>
            </a:extLst>
          </p:cNvPr>
          <p:cNvSpPr/>
          <p:nvPr/>
        </p:nvSpPr>
        <p:spPr>
          <a:xfrm>
            <a:off x="6788255" y="411307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496426B-3033-427A-ABA1-ECA2E4A1ECF6}"/>
              </a:ext>
            </a:extLst>
          </p:cNvPr>
          <p:cNvSpPr/>
          <p:nvPr/>
        </p:nvSpPr>
        <p:spPr>
          <a:xfrm>
            <a:off x="6788427" y="2682737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9AFBD29-F9DA-4446-A851-DD7E629C54F6}"/>
              </a:ext>
            </a:extLst>
          </p:cNvPr>
          <p:cNvSpPr txBox="1"/>
          <p:nvPr/>
        </p:nvSpPr>
        <p:spPr>
          <a:xfrm>
            <a:off x="7397044" y="223747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引导线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5DACC7C-E6A3-4024-8BE8-ACEE46A18905}"/>
              </a:ext>
            </a:extLst>
          </p:cNvPr>
          <p:cNvSpPr txBox="1"/>
          <p:nvPr/>
        </p:nvSpPr>
        <p:spPr>
          <a:xfrm>
            <a:off x="5312197" y="4005064"/>
            <a:ext cx="85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C4B1ACBA-AFDA-4006-98A1-7306732BFD2C}"/>
              </a:ext>
            </a:extLst>
          </p:cNvPr>
          <p:cNvCxnSpPr/>
          <p:nvPr/>
        </p:nvCxnSpPr>
        <p:spPr>
          <a:xfrm flipV="1">
            <a:off x="5871304" y="4245240"/>
            <a:ext cx="5729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03E1B0D-9F4D-42B2-8488-7C7888604FC0}"/>
              </a:ext>
            </a:extLst>
          </p:cNvPr>
          <p:cNvCxnSpPr/>
          <p:nvPr/>
        </p:nvCxnSpPr>
        <p:spPr>
          <a:xfrm flipV="1">
            <a:off x="6476291" y="2420888"/>
            <a:ext cx="255949" cy="37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D32CF45-BFAC-4A90-B2BF-58C1F92E731D}"/>
              </a:ext>
            </a:extLst>
          </p:cNvPr>
          <p:cNvCxnSpPr/>
          <p:nvPr/>
        </p:nvCxnSpPr>
        <p:spPr>
          <a:xfrm flipH="1" flipV="1">
            <a:off x="7164288" y="2420888"/>
            <a:ext cx="232754" cy="386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6D9C027-0CC9-4424-A660-C206A282F7CF}"/>
              </a:ext>
            </a:extLst>
          </p:cNvPr>
          <p:cNvCxnSpPr/>
          <p:nvPr/>
        </p:nvCxnSpPr>
        <p:spPr>
          <a:xfrm>
            <a:off x="6732240" y="242088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A00560F-E27C-4E3F-84D6-6447B0569847}"/>
              </a:ext>
            </a:extLst>
          </p:cNvPr>
          <p:cNvCxnSpPr/>
          <p:nvPr/>
        </p:nvCxnSpPr>
        <p:spPr>
          <a:xfrm>
            <a:off x="6444208" y="4236515"/>
            <a:ext cx="288032" cy="41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82651C6-40BE-4104-A1F8-D5F2031A0350}"/>
              </a:ext>
            </a:extLst>
          </p:cNvPr>
          <p:cNvCxnSpPr/>
          <p:nvPr/>
        </p:nvCxnSpPr>
        <p:spPr>
          <a:xfrm flipH="1">
            <a:off x="7092280" y="4236515"/>
            <a:ext cx="288032" cy="41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F518CC7-2A5E-4D3B-B6E1-CCDADFD9EE6C}"/>
              </a:ext>
            </a:extLst>
          </p:cNvPr>
          <p:cNvCxnSpPr/>
          <p:nvPr/>
        </p:nvCxnSpPr>
        <p:spPr>
          <a:xfrm>
            <a:off x="6732240" y="4653136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1D2ED487-3C37-4A6D-B18B-FF8D96C94E03}"/>
              </a:ext>
            </a:extLst>
          </p:cNvPr>
          <p:cNvSpPr txBox="1"/>
          <p:nvPr/>
        </p:nvSpPr>
        <p:spPr>
          <a:xfrm>
            <a:off x="4616243" y="2627620"/>
            <a:ext cx="164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半圈里程点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9407467-369E-47AA-AC94-9BD5892633AF}"/>
              </a:ext>
            </a:extLst>
          </p:cNvPr>
          <p:cNvCxnSpPr/>
          <p:nvPr/>
        </p:nvCxnSpPr>
        <p:spPr>
          <a:xfrm flipV="1">
            <a:off x="5871304" y="2823571"/>
            <a:ext cx="5729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5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评分细则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正式竞速前有且仅有一次试跑机会。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分钟内计完成多少圈，过半圈点不满一圈按半圈记。</a:t>
            </a:r>
            <a:endParaRPr lang="en-US" altLang="zh-CN" dirty="0"/>
          </a:p>
          <a:p>
            <a:r>
              <a:rPr lang="zh-CN" altLang="en-US" dirty="0"/>
              <a:t>每组</a:t>
            </a:r>
            <a:r>
              <a:rPr lang="en-US" altLang="zh-CN" dirty="0"/>
              <a:t>3</a:t>
            </a:r>
            <a:r>
              <a:rPr lang="zh-CN" altLang="en-US" dirty="0"/>
              <a:t>次机会，取最好成绩。</a:t>
            </a:r>
            <a:endParaRPr lang="en-US" altLang="zh-CN" dirty="0"/>
          </a:p>
          <a:p>
            <a:r>
              <a:rPr lang="zh-CN" altLang="en-US" dirty="0"/>
              <a:t>中途如线路错误，即时结束本次测试。</a:t>
            </a:r>
          </a:p>
          <a:p>
            <a:r>
              <a:rPr lang="zh-CN" altLang="en-US" dirty="0"/>
              <a:t>按照成绩排序（允许并列），按照第一名，按每降一名降</a:t>
            </a:r>
            <a:r>
              <a:rPr lang="en-US" altLang="zh-CN" dirty="0"/>
              <a:t>0.5</a:t>
            </a:r>
            <a:r>
              <a:rPr lang="zh-CN" altLang="en-US" dirty="0"/>
              <a:t>分计分。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954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D8D99-7E05-435D-85D7-38163F89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字绕桩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6DFD4B8-A3A0-4277-B875-83244514F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992" y="1925050"/>
            <a:ext cx="4860925" cy="3645693"/>
          </a:xfrm>
        </p:spPr>
      </p:pic>
      <p:pic>
        <p:nvPicPr>
          <p:cNvPr id="9" name="苟嘉杰，万睿，李叔禄">
            <a:hlinkClick r:id="" action="ppaction://media"/>
            <a:extLst>
              <a:ext uri="{FF2B5EF4-FFF2-40B4-BE49-F238E27FC236}">
                <a16:creationId xmlns:a16="http://schemas.microsoft.com/office/drawing/2014/main" id="{A8099C7D-5A01-4F07-AA65-D99AD4E007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59090" y="1329100"/>
            <a:ext cx="2741302" cy="48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8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457200" y="237173"/>
            <a:ext cx="8229600" cy="847725"/>
          </a:xfrm>
        </p:spPr>
        <p:txBody>
          <a:bodyPr/>
          <a:lstStyle/>
          <a:p>
            <a:r>
              <a:rPr lang="zh-CN" altLang="en-US" dirty="0"/>
              <a:t>魔方绕桩竞速</a:t>
            </a:r>
          </a:p>
        </p:txBody>
      </p:sp>
      <p:sp>
        <p:nvSpPr>
          <p:cNvPr id="32" name="内容占位符 2"/>
          <p:cNvSpPr txBox="1">
            <a:spLocks/>
          </p:cNvSpPr>
          <p:nvPr/>
        </p:nvSpPr>
        <p:spPr bwMode="auto">
          <a:xfrm>
            <a:off x="457200" y="1268413"/>
            <a:ext cx="4520479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kern="0" dirty="0"/>
              <a:t>在赛道中间</a:t>
            </a:r>
            <a:r>
              <a:rPr lang="zh-CN" altLang="en-US" b="1" kern="0" dirty="0">
                <a:solidFill>
                  <a:srgbClr val="FF0000"/>
                </a:solidFill>
              </a:rPr>
              <a:t>随机位置</a:t>
            </a:r>
            <a:r>
              <a:rPr lang="zh-CN" altLang="en-US" kern="0" dirty="0"/>
              <a:t>摆放</a:t>
            </a:r>
            <a:r>
              <a:rPr lang="zh-CN" altLang="en-US" b="1" kern="0" dirty="0">
                <a:solidFill>
                  <a:srgbClr val="FF0000"/>
                </a:solidFill>
              </a:rPr>
              <a:t>若干个</a:t>
            </a:r>
            <a:r>
              <a:rPr lang="zh-CN" altLang="en-US" kern="0" dirty="0"/>
              <a:t>大魔方障碍物</a:t>
            </a:r>
            <a:endParaRPr lang="en-US" altLang="zh-CN" kern="0" dirty="0"/>
          </a:p>
          <a:p>
            <a:pPr lvl="1">
              <a:defRPr/>
            </a:pPr>
            <a:r>
              <a:rPr lang="en-US" altLang="zh-CN" kern="0" dirty="0"/>
              <a:t>PID</a:t>
            </a:r>
            <a:r>
              <a:rPr lang="zh-CN" altLang="en-US" kern="0" dirty="0"/>
              <a:t>控制电机驱动</a:t>
            </a:r>
            <a:endParaRPr lang="en-US" altLang="zh-CN" kern="0" dirty="0"/>
          </a:p>
          <a:p>
            <a:pPr lvl="1">
              <a:defRPr/>
            </a:pPr>
            <a:r>
              <a:rPr lang="zh-CN" altLang="en-US" kern="0" dirty="0"/>
              <a:t>通过超声、摄像头等传感器完成绕桩前行</a:t>
            </a:r>
            <a:endParaRPr lang="en-US" altLang="zh-CN" kern="0" dirty="0"/>
          </a:p>
          <a:p>
            <a:pPr lvl="1">
              <a:defRPr/>
            </a:pPr>
            <a:r>
              <a:rPr lang="zh-CN" altLang="en-US" kern="0" dirty="0"/>
              <a:t>不允许人工干预小车前进</a:t>
            </a:r>
            <a:endParaRPr lang="en-US" altLang="zh-CN" kern="0" dirty="0"/>
          </a:p>
          <a:p>
            <a:pPr lvl="1">
              <a:defRPr/>
            </a:pPr>
            <a:r>
              <a:rPr lang="zh-CN" altLang="en-US" kern="0" dirty="0"/>
              <a:t>要求：</a:t>
            </a:r>
            <a:r>
              <a:rPr lang="zh-CN" altLang="en-US" b="1" kern="0" dirty="0"/>
              <a:t>静止状态</a:t>
            </a:r>
            <a:r>
              <a:rPr lang="zh-CN" altLang="en-US" kern="0" dirty="0"/>
              <a:t>从起点线出发，小车前方视野看到不同颜色的魔方，根据教师事先规定从左边或者右侧通过，最终到达终点（每个班由任课教师决定魔方数量和颜色规则）</a:t>
            </a:r>
          </a:p>
          <a:p>
            <a:pPr lvl="1">
              <a:defRPr/>
            </a:pPr>
            <a:endParaRPr lang="en-US" altLang="zh-CN" kern="0" dirty="0"/>
          </a:p>
          <a:p>
            <a:pPr lvl="1">
              <a:defRPr/>
            </a:pPr>
            <a:endParaRPr lang="en-US" altLang="zh-CN" kern="0" dirty="0"/>
          </a:p>
          <a:p>
            <a:pPr lvl="1">
              <a:defRPr/>
            </a:pPr>
            <a:endParaRPr lang="zh-CN" altLang="en-US" kern="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012160" y="5445224"/>
            <a:ext cx="194421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940152" y="1340768"/>
            <a:ext cx="2016224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660232" y="3070242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魔方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156176" y="54714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起点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92280" y="9765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终点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372200" y="4728932"/>
            <a:ext cx="1944216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955528" y="3604374"/>
            <a:ext cx="1944216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409728" y="451999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里程碑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17786" y="34197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里程碑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E474AD5-402B-4ABE-A2EE-912B27DE70D7}"/>
              </a:ext>
            </a:extLst>
          </p:cNvPr>
          <p:cNvSpPr/>
          <p:nvPr/>
        </p:nvSpPr>
        <p:spPr>
          <a:xfrm>
            <a:off x="6804248" y="3461742"/>
            <a:ext cx="288028" cy="2880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BACDF38-8B5F-4E22-8E48-C492029B26E3}"/>
              </a:ext>
            </a:extLst>
          </p:cNvPr>
          <p:cNvSpPr/>
          <p:nvPr/>
        </p:nvSpPr>
        <p:spPr>
          <a:xfrm>
            <a:off x="7237536" y="4584916"/>
            <a:ext cx="288028" cy="2880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A67867-7860-437E-BF77-A86257416F87}"/>
              </a:ext>
            </a:extLst>
          </p:cNvPr>
          <p:cNvSpPr txBox="1"/>
          <p:nvPr/>
        </p:nvSpPr>
        <p:spPr>
          <a:xfrm>
            <a:off x="7092280" y="4135935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魔方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B0606B9-6F43-4BF2-A939-25B23E4130A1}"/>
              </a:ext>
            </a:extLst>
          </p:cNvPr>
          <p:cNvSpPr txBox="1"/>
          <p:nvPr/>
        </p:nvSpPr>
        <p:spPr>
          <a:xfrm>
            <a:off x="6166932" y="1891198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魔方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8E2DFD7-6465-4A37-8D0E-F90598FDAE38}"/>
              </a:ext>
            </a:extLst>
          </p:cNvPr>
          <p:cNvCxnSpPr>
            <a:cxnSpLocks/>
          </p:cNvCxnSpPr>
          <p:nvPr/>
        </p:nvCxnSpPr>
        <p:spPr>
          <a:xfrm>
            <a:off x="5508104" y="2425330"/>
            <a:ext cx="189834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53B75C4-7EB5-4A01-B3DC-1989121E85DF}"/>
              </a:ext>
            </a:extLst>
          </p:cNvPr>
          <p:cNvSpPr txBox="1"/>
          <p:nvPr/>
        </p:nvSpPr>
        <p:spPr>
          <a:xfrm>
            <a:off x="7424486" y="22406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里程碑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7FD5CC0-1C94-4314-87EB-258DF69E7762}"/>
              </a:ext>
            </a:extLst>
          </p:cNvPr>
          <p:cNvSpPr/>
          <p:nvPr/>
        </p:nvSpPr>
        <p:spPr>
          <a:xfrm>
            <a:off x="6310948" y="2282698"/>
            <a:ext cx="288028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2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评分细则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正式竞速前有且仅有一次试跑机会，试跑成绩不计。</a:t>
            </a:r>
            <a:endParaRPr lang="en-US" altLang="zh-CN" dirty="0"/>
          </a:p>
          <a:p>
            <a:r>
              <a:rPr lang="zh-CN" altLang="en-US" dirty="0"/>
              <a:t>每组三次机会，取最好成绩。</a:t>
            </a:r>
            <a:endParaRPr lang="en-US" altLang="zh-CN" dirty="0"/>
          </a:p>
          <a:p>
            <a:r>
              <a:rPr lang="zh-CN" altLang="en-US" dirty="0"/>
              <a:t>若按照规定段到达终点，用时短者为优（精确到</a:t>
            </a:r>
            <a:r>
              <a:rPr lang="en-US" altLang="zh-CN" dirty="0"/>
              <a:t>0.1</a:t>
            </a:r>
            <a:r>
              <a:rPr lang="zh-CN" altLang="en-US" dirty="0"/>
              <a:t>秒）。</a:t>
            </a:r>
            <a:endParaRPr lang="en-US" altLang="zh-CN" dirty="0"/>
          </a:p>
          <a:p>
            <a:r>
              <a:rPr lang="zh-CN" altLang="en-US" dirty="0"/>
              <a:t>若未完成中途停止（比如漏过魔方或者绕错方向），则不记时间，只记成功绕过（正确方向越过里程碑线）的魔方数量，同等数量同等成绩。</a:t>
            </a:r>
            <a:endParaRPr lang="en-US" altLang="zh-CN" dirty="0"/>
          </a:p>
          <a:p>
            <a:r>
              <a:rPr lang="zh-CN" altLang="en-US" dirty="0"/>
              <a:t>按照成绩排序（允许并列），按照第一名，按每降一名降</a:t>
            </a:r>
            <a:r>
              <a:rPr lang="en-US" altLang="zh-CN" dirty="0"/>
              <a:t>1</a:t>
            </a:r>
            <a:r>
              <a:rPr lang="zh-CN" altLang="en-US" dirty="0"/>
              <a:t>分计分。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3223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课程纪律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抄袭与被抄袭者一律取消当次实验成绩！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不允许进行超频、调高电压、私自替换组件等不公平</a:t>
            </a:r>
            <a:r>
              <a:rPr lang="zh-CN" altLang="en-US"/>
              <a:t>的手段！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病假要有病假条，事假要事先请假！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网络资源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课程</a:t>
            </a:r>
            <a:r>
              <a:rPr lang="en-US" altLang="zh-CN" dirty="0"/>
              <a:t>FTP</a:t>
            </a:r>
          </a:p>
          <a:p>
            <a:pPr marL="327025" lvl="1" indent="0" eaLnBrk="1" hangingPunct="1">
              <a:buNone/>
              <a:defRPr/>
            </a:pPr>
            <a:r>
              <a:rPr lang="en-US" altLang="zh-CN" dirty="0">
                <a:hlinkClick r:id="rId3"/>
              </a:rPr>
              <a:t>ftp://10.154.63.27/pub/Courses/IES/</a:t>
            </a:r>
            <a:r>
              <a:rPr lang="en-US" altLang="zh-CN" dirty="0"/>
              <a:t>  </a:t>
            </a:r>
            <a:r>
              <a:rPr lang="zh-CN" altLang="en-US" b="1" dirty="0">
                <a:solidFill>
                  <a:srgbClr val="FF0000"/>
                </a:solidFill>
              </a:rPr>
              <a:t>只可校园网内访问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27025" lvl="1" indent="0" eaLnBrk="1" hangingPunct="1">
              <a:buNone/>
              <a:defRPr/>
            </a:pPr>
            <a:r>
              <a:rPr lang="zh-CN" altLang="en-US" dirty="0"/>
              <a:t>推荐采用</a:t>
            </a:r>
            <a:r>
              <a:rPr lang="en-US" altLang="zh-CN" dirty="0"/>
              <a:t>FileZilla</a:t>
            </a:r>
            <a:r>
              <a:rPr lang="zh-CN" altLang="en-US" dirty="0"/>
              <a:t>，</a:t>
            </a:r>
            <a:r>
              <a:rPr lang="en-US" altLang="zh-CN" dirty="0" err="1"/>
              <a:t>FTPRush</a:t>
            </a:r>
            <a:r>
              <a:rPr lang="zh-CN" altLang="en-US" dirty="0"/>
              <a:t>等</a:t>
            </a:r>
            <a:r>
              <a:rPr lang="en-US" altLang="zh-CN" dirty="0"/>
              <a:t>FTP</a:t>
            </a:r>
            <a:r>
              <a:rPr lang="zh-CN" altLang="en-US" dirty="0"/>
              <a:t>客户端软件访问</a:t>
            </a:r>
            <a:endParaRPr lang="en-US" altLang="zh-CN" dirty="0"/>
          </a:p>
          <a:p>
            <a:pPr marL="327025" lvl="1" indent="0" eaLnBrk="1" hangingPunct="1">
              <a:buNone/>
              <a:defRPr/>
            </a:pPr>
            <a:r>
              <a:rPr lang="zh-CN" altLang="en-US" dirty="0"/>
              <a:t>也可用资源管理器地址栏直接打开（可能不稳定）</a:t>
            </a:r>
            <a:endParaRPr lang="en-US" altLang="zh-CN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z="2400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z="2400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47032E-CCD0-4D8D-8248-B8D155959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00"/>
          <a:stretch/>
        </p:blipFill>
        <p:spPr>
          <a:xfrm>
            <a:off x="1187624" y="2942158"/>
            <a:ext cx="6048672" cy="36380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教材与器材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18488" cy="4862512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Simon</a:t>
            </a:r>
            <a:r>
              <a:rPr lang="zh-CN" altLang="zh-CN" dirty="0"/>
              <a:t>，</a:t>
            </a:r>
            <a:r>
              <a:rPr lang="en-US" altLang="zh-CN" dirty="0"/>
              <a:t>Monk </a:t>
            </a:r>
            <a:r>
              <a:rPr lang="zh-CN" altLang="zh-CN" dirty="0"/>
              <a:t>著；韩波 译</a:t>
            </a:r>
            <a:r>
              <a:rPr lang="en-US" altLang="zh-CN" dirty="0"/>
              <a:t>, </a:t>
            </a:r>
            <a:r>
              <a:rPr lang="zh-CN" altLang="zh-CN" dirty="0"/>
              <a:t>树莓派开发实战（第</a:t>
            </a:r>
            <a:r>
              <a:rPr lang="en-US" altLang="zh-CN" dirty="0"/>
              <a:t>2</a:t>
            </a:r>
            <a:r>
              <a:rPr lang="zh-CN" altLang="zh-CN" dirty="0"/>
              <a:t>版）</a:t>
            </a:r>
            <a:r>
              <a:rPr lang="en-US" altLang="zh-CN" dirty="0"/>
              <a:t>, </a:t>
            </a:r>
            <a:r>
              <a:rPr lang="zh-CN" altLang="zh-CN" dirty="0"/>
              <a:t>人民邮电出版社</a:t>
            </a:r>
            <a:r>
              <a:rPr lang="en-US" altLang="zh-CN" dirty="0"/>
              <a:t>, 2017.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实验器材按小组发放，平时自行保管，期末收回。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期末如果愿意将器材留作自用，可签署代购委托书，委托实验中心购买新器材归还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若自行淘宝购买，器材清单及购买链接可参考</a:t>
            </a:r>
            <a:r>
              <a:rPr lang="en-US" altLang="zh-CN" dirty="0"/>
              <a:t>ftp</a:t>
            </a:r>
            <a:r>
              <a:rPr lang="zh-CN" altLang="en-US" dirty="0"/>
              <a:t>中的文档</a:t>
            </a:r>
            <a:endParaRPr lang="en-US" altLang="zh-CN" dirty="0"/>
          </a:p>
          <a:p>
            <a:pPr marL="344487" lvl="1" indent="0">
              <a:buNone/>
              <a:defRPr/>
            </a:pPr>
            <a:r>
              <a:rPr lang="en-US" altLang="zh-CN" dirty="0">
                <a:hlinkClick r:id="rId3" invalidUrl="ftp:///"/>
              </a:rPr>
              <a:t>ftp://</a:t>
            </a:r>
            <a:r>
              <a:rPr lang="en-US" altLang="zh-CN" dirty="0">
                <a:hlinkClick r:id="rId4"/>
              </a:rPr>
              <a:t>10.154.63.27</a:t>
            </a:r>
            <a:r>
              <a:rPr lang="en-US" altLang="zh-CN" dirty="0">
                <a:hlinkClick r:id="rId5"/>
              </a:rPr>
              <a:t>/pub/Courses/IES/hardware/</a:t>
            </a:r>
            <a:r>
              <a:rPr lang="zh-CN" altLang="en-US" dirty="0"/>
              <a:t>实验器材购买链接</a:t>
            </a:r>
            <a:r>
              <a:rPr lang="en-US" altLang="zh-CN" dirty="0"/>
              <a:t>.xlsx</a:t>
            </a:r>
          </a:p>
          <a:p>
            <a:pPr marL="344487" lvl="1" indent="0">
              <a:buFont typeface="Wingdings" panose="05000000000000000000" pitchFamily="2" charset="2"/>
              <a:buNone/>
              <a:defRPr/>
            </a:pPr>
            <a:endParaRPr lang="en-US" altLang="zh-CN" dirty="0"/>
          </a:p>
          <a:p>
            <a:pPr marL="17462" indent="0">
              <a:buFont typeface="Wingdings" panose="05000000000000000000" pitchFamily="2" charset="2"/>
              <a:buNone/>
              <a:defRPr/>
            </a:pPr>
            <a:endParaRPr lang="zh-CN" altLang="zh-C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专用教室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物理楼</a:t>
            </a:r>
            <a:r>
              <a:rPr lang="en-US" altLang="zh-CN" dirty="0"/>
              <a:t>413/414</a:t>
            </a:r>
            <a:r>
              <a:rPr lang="zh-CN" altLang="en-US" dirty="0"/>
              <a:t>实验室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请按照门口贴的座位表上课，不允许随便交换座位！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注意用电安全！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水杯不允许放在桌上！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 lvl="0" eaLnBrk="1" hangingPunct="1">
              <a:buClr>
                <a:srgbClr val="CC9900"/>
              </a:buClr>
            </a:pPr>
            <a:r>
              <a:rPr lang="zh-CN" altLang="en-US" sz="2400" dirty="0">
                <a:solidFill>
                  <a:srgbClr val="000000"/>
                </a:solidFill>
              </a:rPr>
              <a:t>实验员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0" lvl="0" indent="0" eaLnBrk="1" hangingPunct="1">
              <a:buClr>
                <a:srgbClr val="CC9900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</a:rPr>
              <a:t>黄奇伟 </a:t>
            </a:r>
            <a:r>
              <a:rPr lang="en-US" altLang="zh-CN" sz="2400" dirty="0">
                <a:solidFill>
                  <a:srgbClr val="000000"/>
                </a:solidFill>
              </a:rPr>
              <a:t>(ywhuang@fudan.edu.cn)</a:t>
            </a:r>
            <a:r>
              <a:rPr lang="zh-CN" altLang="en-US" sz="2400" dirty="0">
                <a:solidFill>
                  <a:srgbClr val="000000"/>
                </a:solidFill>
              </a:rPr>
              <a:t>，物理楼</a:t>
            </a:r>
            <a:r>
              <a:rPr lang="en-US" altLang="zh-CN" sz="2400" dirty="0">
                <a:solidFill>
                  <a:srgbClr val="000000"/>
                </a:solidFill>
              </a:rPr>
              <a:t>409</a:t>
            </a:r>
          </a:p>
          <a:p>
            <a:pPr marL="0" lvl="0" indent="0" eaLnBrk="1" hangingPunct="1">
              <a:buClr>
                <a:srgbClr val="CC9900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</a:rPr>
              <a:t>黄彦淇 </a:t>
            </a:r>
            <a:r>
              <a:rPr lang="en-US" altLang="zh-CN" sz="2400" dirty="0">
                <a:solidFill>
                  <a:srgbClr val="000000"/>
                </a:solidFill>
              </a:rPr>
              <a:t>(yqhuang@fudan.edu.cn)</a:t>
            </a:r>
            <a:r>
              <a:rPr lang="zh-CN" altLang="en-US" sz="2400" dirty="0">
                <a:solidFill>
                  <a:srgbClr val="000000"/>
                </a:solidFill>
              </a:rPr>
              <a:t>，物理楼</a:t>
            </a:r>
            <a:r>
              <a:rPr lang="en-US" altLang="zh-CN" sz="2400" dirty="0">
                <a:solidFill>
                  <a:srgbClr val="000000"/>
                </a:solidFill>
              </a:rPr>
              <a:t>409</a:t>
            </a:r>
          </a:p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172" name="Group 11"/>
          <p:cNvGrpSpPr>
            <a:grpSpLocks/>
          </p:cNvGrpSpPr>
          <p:nvPr/>
        </p:nvGrpSpPr>
        <p:grpSpPr bwMode="auto">
          <a:xfrm>
            <a:off x="777875" y="555625"/>
            <a:ext cx="3705225" cy="3121025"/>
            <a:chOff x="685902" y="916750"/>
            <a:chExt cx="3704590" cy="3121833"/>
          </a:xfrm>
        </p:grpSpPr>
        <p:sp>
          <p:nvSpPr>
            <p:cNvPr id="7180" name="TextBox 1"/>
            <p:cNvSpPr txBox="1">
              <a:spLocks noChangeArrowheads="1"/>
            </p:cNvSpPr>
            <p:nvPr/>
          </p:nvSpPr>
          <p:spPr bwMode="auto">
            <a:xfrm>
              <a:off x="685902" y="916750"/>
              <a:ext cx="244329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 传道、授业、解惑</a:t>
              </a:r>
              <a:r>
                <a:rPr lang="zh-CN" altLang="en-US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  <p:pic>
          <p:nvPicPr>
            <p:cNvPr id="7181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98" y="1371654"/>
              <a:ext cx="3552194" cy="2666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3" name="TextBox 3"/>
          <p:cNvSpPr txBox="1">
            <a:spLocks noChangeArrowheads="1"/>
          </p:cNvSpPr>
          <p:nvPr/>
        </p:nvSpPr>
        <p:spPr bwMode="auto">
          <a:xfrm>
            <a:off x="2762250" y="3881438"/>
            <a:ext cx="58515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rgbClr val="C00000"/>
                </a:solidFill>
              </a:rPr>
              <a:t>I felt like I had learned how to solve a lot of problems that the professors gave me –problems on tests, based on the material we learned in class – </a:t>
            </a:r>
            <a:r>
              <a:rPr lang="en-US" altLang="zh-CN" sz="1400" i="1">
                <a:solidFill>
                  <a:srgbClr val="0070C0"/>
                </a:solidFill>
              </a:rPr>
              <a:t>but I had no confidence that I could design something from scratch</a:t>
            </a:r>
            <a:r>
              <a:rPr lang="zh-CN" altLang="en-US" sz="1400">
                <a:solidFill>
                  <a:srgbClr val="0070C0"/>
                </a:solidFill>
              </a:rPr>
              <a:t>。</a:t>
            </a:r>
            <a:r>
              <a:rPr lang="zh-CN" altLang="en-US" sz="1400">
                <a:solidFill>
                  <a:srgbClr val="C00000"/>
                </a:solidFill>
              </a:rPr>
              <a:t>（通过熟记老师课堂里讲的知识，我能考出好成绩。但在实际中，我没任何信心我能从头设计一个新的东西。</a:t>
            </a:r>
            <a:r>
              <a:rPr lang="en-US" altLang="zh-CN" sz="1400">
                <a:solidFill>
                  <a:srgbClr val="C00000"/>
                </a:solidFill>
              </a:rPr>
              <a:t>)</a:t>
            </a:r>
          </a:p>
        </p:txBody>
      </p:sp>
      <p:grpSp>
        <p:nvGrpSpPr>
          <p:cNvPr id="7174" name="Group 13"/>
          <p:cNvGrpSpPr>
            <a:grpSpLocks/>
          </p:cNvGrpSpPr>
          <p:nvPr/>
        </p:nvGrpSpPr>
        <p:grpSpPr bwMode="auto">
          <a:xfrm>
            <a:off x="887413" y="3781425"/>
            <a:ext cx="3749675" cy="2346325"/>
            <a:chOff x="790505" y="4343913"/>
            <a:chExt cx="3749681" cy="2345281"/>
          </a:xfrm>
        </p:grpSpPr>
        <p:pic>
          <p:nvPicPr>
            <p:cNvPr id="7178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268" y="4343913"/>
              <a:ext cx="1415792" cy="169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9" name="Rectangle 6"/>
            <p:cNvSpPr>
              <a:spLocks noChangeArrowheads="1"/>
            </p:cNvSpPr>
            <p:nvPr/>
          </p:nvSpPr>
          <p:spPr bwMode="auto">
            <a:xfrm>
              <a:off x="790505" y="6042863"/>
              <a:ext cx="374968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is-IS" altLang="zh-CN" sz="1200">
                  <a:solidFill>
                    <a:srgbClr val="C00000"/>
                  </a:solidFill>
                </a:rPr>
                <a:t>Ed Carryer,</a:t>
              </a:r>
            </a:p>
            <a:p>
              <a:r>
                <a:rPr lang="is-IS" altLang="zh-CN" sz="1200">
                  <a:solidFill>
                    <a:srgbClr val="C00000"/>
                  </a:solidFill>
                </a:rPr>
                <a:t>Stanford University, </a:t>
              </a:r>
            </a:p>
            <a:p>
              <a:r>
                <a:rPr lang="is-IS" altLang="zh-CN" sz="1200">
                  <a:solidFill>
                    <a:srgbClr val="C00000"/>
                  </a:solidFill>
                </a:rPr>
                <a:t>Smart Product Design</a:t>
              </a:r>
              <a:endParaRPr lang="en-US" altLang="zh-CN" sz="1200"/>
            </a:p>
          </p:txBody>
        </p:sp>
      </p:grpSp>
      <p:grpSp>
        <p:nvGrpSpPr>
          <p:cNvPr id="7175" name="Group 12"/>
          <p:cNvGrpSpPr>
            <a:grpSpLocks/>
          </p:cNvGrpSpPr>
          <p:nvPr/>
        </p:nvGrpSpPr>
        <p:grpSpPr bwMode="auto">
          <a:xfrm>
            <a:off x="4527550" y="593725"/>
            <a:ext cx="4097338" cy="3109913"/>
            <a:chOff x="4434728" y="955704"/>
            <a:chExt cx="4097723" cy="3109436"/>
          </a:xfrm>
        </p:grpSpPr>
        <p:pic>
          <p:nvPicPr>
            <p:cNvPr id="7176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2" y="1371654"/>
              <a:ext cx="4036649" cy="2693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7" name="TextBox 7"/>
            <p:cNvSpPr txBox="1">
              <a:spLocks noChangeArrowheads="1"/>
            </p:cNvSpPr>
            <p:nvPr/>
          </p:nvSpPr>
          <p:spPr bwMode="auto">
            <a:xfrm>
              <a:off x="4434728" y="955704"/>
              <a:ext cx="22124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4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学生：上课、复习、考试 </a:t>
              </a:r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任课教师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538077"/>
              </p:ext>
            </p:extLst>
          </p:nvPr>
        </p:nvGraphicFramePr>
        <p:xfrm>
          <a:off x="457202" y="1196752"/>
          <a:ext cx="8229598" cy="562402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97188">
                  <a:extLst>
                    <a:ext uri="{9D8B030D-6E8A-4147-A177-3AD203B41FA5}">
                      <a16:colId xmlns:a16="http://schemas.microsoft.com/office/drawing/2014/main" val="3555428299"/>
                    </a:ext>
                  </a:extLst>
                </a:gridCol>
                <a:gridCol w="1393474">
                  <a:extLst>
                    <a:ext uri="{9D8B030D-6E8A-4147-A177-3AD203B41FA5}">
                      <a16:colId xmlns:a16="http://schemas.microsoft.com/office/drawing/2014/main" val="3635626071"/>
                    </a:ext>
                  </a:extLst>
                </a:gridCol>
                <a:gridCol w="2555154">
                  <a:extLst>
                    <a:ext uri="{9D8B030D-6E8A-4147-A177-3AD203B41FA5}">
                      <a16:colId xmlns:a16="http://schemas.microsoft.com/office/drawing/2014/main" val="2377595473"/>
                    </a:ext>
                  </a:extLst>
                </a:gridCol>
                <a:gridCol w="2783782">
                  <a:extLst>
                    <a:ext uri="{9D8B030D-6E8A-4147-A177-3AD203B41FA5}">
                      <a16:colId xmlns:a16="http://schemas.microsoft.com/office/drawing/2014/main" val="2831498356"/>
                    </a:ext>
                  </a:extLst>
                </a:gridCol>
              </a:tblGrid>
              <a:tr h="5469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</a:rPr>
                        <a:t>姓名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上课时间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江湾校区办公室</a:t>
                      </a:r>
                      <a:endParaRPr lang="en-US" altLang="zh-CN" sz="2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（交叉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号楼）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邮件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437612"/>
                  </a:ext>
                </a:extLst>
              </a:tr>
              <a:tr h="5469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冯</a:t>
                      </a:r>
                      <a:r>
                        <a:rPr lang="en-US" alt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 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周一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C5025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hfeng@fudan.edu.cn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491414"/>
                  </a:ext>
                </a:extLst>
              </a:tr>
              <a:tr h="5469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邹</a:t>
                      </a:r>
                      <a:r>
                        <a:rPr lang="en-US" alt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 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周二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B7027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zhuo@fudan.edu.cn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597947"/>
                  </a:ext>
                </a:extLst>
              </a:tr>
              <a:tr h="5469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丛</a:t>
                      </a:r>
                      <a:r>
                        <a:rPr lang="zh-CN" altLang="en-US" sz="1800" kern="10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春晓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周二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B7015</a:t>
                      </a: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cxcong@fudan.edu.cn</a:t>
                      </a:r>
                      <a:endParaRPr lang="zh-CN" altLang="en-US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15932"/>
                  </a:ext>
                </a:extLst>
              </a:tr>
              <a:tr h="5469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王  峰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周三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B6023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fengwang@fudan.edu.cn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890838"/>
                  </a:ext>
                </a:extLst>
              </a:tr>
              <a:tr h="5469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王海鹏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周三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B6025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hpwang@fudan.edu.cn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240045"/>
                  </a:ext>
                </a:extLst>
              </a:tr>
              <a:tr h="5928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万</a:t>
                      </a:r>
                      <a:r>
                        <a:rPr lang="en-US" alt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 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周四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B7013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jingwan@fudan.edu.cn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161423"/>
                  </a:ext>
                </a:extLst>
              </a:tr>
              <a:tr h="5928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胡来归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周四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A7005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laiguihu@fudan.edu.cn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646469"/>
                  </a:ext>
                </a:extLst>
              </a:tr>
              <a:tr h="5469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邱</a:t>
                      </a:r>
                      <a:r>
                        <a:rPr lang="en-US" alt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  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周五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C4023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jqiu@fudan.edu.cn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079687"/>
                  </a:ext>
                </a:extLst>
              </a:tr>
              <a:tr h="5469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陈国平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b="0" kern="1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周五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A7005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gpchenapple@fudan.edu.cn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25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236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参考书籍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18488" cy="48625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树莓派</a:t>
            </a:r>
            <a:endParaRPr lang="en-US" altLang="zh-CN" sz="240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Eben Upton, Gareth Halfacree </a:t>
            </a:r>
            <a:r>
              <a:rPr lang="zh-CN" altLang="en-US" sz="2000"/>
              <a:t>著；张静轩</a:t>
            </a:r>
            <a:r>
              <a:rPr lang="en-US" altLang="zh-CN" sz="2000"/>
              <a:t>, </a:t>
            </a:r>
            <a:r>
              <a:rPr lang="zh-CN" altLang="en-US" sz="2000"/>
              <a:t>郭栋</a:t>
            </a:r>
            <a:r>
              <a:rPr lang="en-US" altLang="zh-CN" sz="2000"/>
              <a:t>, </a:t>
            </a:r>
            <a:r>
              <a:rPr lang="zh-CN" altLang="en-US" sz="2000"/>
              <a:t>许金超</a:t>
            </a:r>
            <a:r>
              <a:rPr lang="en-US" altLang="zh-CN" sz="2000"/>
              <a:t>, </a:t>
            </a:r>
            <a:r>
              <a:rPr lang="zh-CN" altLang="en-US" sz="2000"/>
              <a:t>王伟 译，树莓派用户指南（第</a:t>
            </a:r>
            <a:r>
              <a:rPr lang="en-US" altLang="zh-CN" sz="2000"/>
              <a:t>3</a:t>
            </a:r>
            <a:r>
              <a:rPr lang="zh-CN" altLang="en-US" sz="2000"/>
              <a:t>版），人民邮电出版社，</a:t>
            </a:r>
            <a:r>
              <a:rPr lang="en-US" altLang="zh-CN" sz="2000"/>
              <a:t>2016.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Wolfram Donat</a:t>
            </a:r>
            <a:r>
              <a:rPr lang="zh-CN" altLang="en-US" sz="2000"/>
              <a:t>等 著；韩德强 译</a:t>
            </a:r>
            <a:r>
              <a:rPr lang="en-US" altLang="zh-CN" sz="2000"/>
              <a:t>, Python</a:t>
            </a:r>
            <a:r>
              <a:rPr lang="zh-CN" altLang="en-US" sz="2000"/>
              <a:t>树莓派编程</a:t>
            </a:r>
            <a:r>
              <a:rPr lang="en-US" altLang="zh-CN" sz="2000"/>
              <a:t>, </a:t>
            </a:r>
            <a:r>
              <a:rPr lang="zh-CN" altLang="en-US" sz="2000"/>
              <a:t>机械工业出版社</a:t>
            </a:r>
            <a:r>
              <a:rPr lang="en-US" altLang="zh-CN" sz="2000"/>
              <a:t>, 2016.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/>
              <a:t>Rushi Gajjar </a:t>
            </a:r>
            <a:r>
              <a:rPr lang="zh-CN" altLang="en-US" sz="2000"/>
              <a:t>著；胡训强，张欣景 译</a:t>
            </a:r>
            <a:r>
              <a:rPr lang="en-US" altLang="zh-CN" sz="2000"/>
              <a:t>, </a:t>
            </a:r>
            <a:r>
              <a:rPr lang="zh-CN" altLang="en-US" sz="2000"/>
              <a:t>树莓派</a:t>
            </a:r>
            <a:r>
              <a:rPr lang="en-US" altLang="zh-CN" sz="2000"/>
              <a:t>+</a:t>
            </a:r>
            <a:r>
              <a:rPr lang="zh-CN" altLang="en-US" sz="2000"/>
              <a:t>传感器：创建智能交互项目的实用方法、工具及最佳实践</a:t>
            </a:r>
            <a:r>
              <a:rPr lang="en-US" altLang="zh-CN" sz="2000"/>
              <a:t>, </a:t>
            </a:r>
            <a:r>
              <a:rPr lang="zh-CN" altLang="en-US" sz="2000"/>
              <a:t>机械工业出版社</a:t>
            </a:r>
            <a:r>
              <a:rPr lang="en-US" altLang="zh-CN" sz="2000"/>
              <a:t>, 2016.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/>
              <a:t>柯博文 著</a:t>
            </a:r>
            <a:r>
              <a:rPr lang="en-US" altLang="zh-CN" sz="2000"/>
              <a:t>, </a:t>
            </a:r>
            <a:r>
              <a:rPr lang="zh-CN" altLang="en-US" sz="2000"/>
              <a:t>树莓派</a:t>
            </a:r>
            <a:r>
              <a:rPr lang="en-US" altLang="zh-CN" sz="2000"/>
              <a:t>Raspberry Pi</a:t>
            </a:r>
            <a:r>
              <a:rPr lang="zh-CN" altLang="en-US" sz="2000"/>
              <a:t>实战指南：手把手教你掌握</a:t>
            </a:r>
            <a:r>
              <a:rPr lang="en-US" altLang="zh-CN" sz="2000"/>
              <a:t>100</a:t>
            </a:r>
            <a:r>
              <a:rPr lang="zh-CN" altLang="en-US" sz="2000"/>
              <a:t>个精彩案例</a:t>
            </a:r>
            <a:r>
              <a:rPr lang="en-US" altLang="zh-CN" sz="2000"/>
              <a:t>, </a:t>
            </a:r>
            <a:r>
              <a:rPr lang="zh-CN" altLang="en-US" sz="2000"/>
              <a:t>清华大学出版社</a:t>
            </a:r>
            <a:r>
              <a:rPr lang="en-US" altLang="zh-CN" sz="2000"/>
              <a:t>, 2015.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仿宋_GB2312" pitchFamily="49" charset="-122"/>
              </a:rPr>
              <a:t>现代电子系统的定义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由</a:t>
            </a:r>
            <a:r>
              <a:rPr lang="zh-CN" altLang="en-US" dirty="0">
                <a:solidFill>
                  <a:srgbClr val="FF0000"/>
                </a:solidFill>
              </a:rPr>
              <a:t>微处理器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电子元器件</a:t>
            </a:r>
            <a:r>
              <a:rPr lang="zh-CN" altLang="en-US" dirty="0"/>
              <a:t>组成的能够</a:t>
            </a:r>
            <a:r>
              <a:rPr lang="zh-CN" altLang="en-US" b="1" dirty="0"/>
              <a:t>产生、采集、存储、传输、处理</a:t>
            </a:r>
            <a:r>
              <a:rPr lang="zh-CN" altLang="en-US" dirty="0"/>
              <a:t>和</a:t>
            </a:r>
            <a:r>
              <a:rPr lang="zh-CN" altLang="en-US" b="1" dirty="0"/>
              <a:t>控制</a:t>
            </a:r>
            <a:r>
              <a:rPr lang="zh-CN" altLang="en-US" dirty="0"/>
              <a:t>信号的客观实体称之为</a:t>
            </a:r>
            <a:r>
              <a:rPr lang="zh-CN" altLang="en-US" dirty="0">
                <a:ea typeface="仿宋_GB2312" pitchFamily="49" charset="-122"/>
              </a:rPr>
              <a:t>现代</a:t>
            </a:r>
            <a:r>
              <a:rPr lang="zh-CN" altLang="en-US" dirty="0"/>
              <a:t>电子系统。</a:t>
            </a:r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仿宋_GB2312" pitchFamily="49" charset="-122"/>
              </a:rPr>
              <a:t>电子系统的历史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sz="2200"/>
              <a:t>第一代：基于电子管</a:t>
            </a:r>
          </a:p>
          <a:p>
            <a:pPr eaLnBrk="1" hangingPunct="1"/>
            <a:endParaRPr lang="zh-CN" altLang="en-US" sz="2200"/>
          </a:p>
          <a:p>
            <a:pPr eaLnBrk="1" hangingPunct="1"/>
            <a:r>
              <a:rPr lang="zh-CN" altLang="en-US" sz="2200"/>
              <a:t>第二代：基于晶体管</a:t>
            </a:r>
          </a:p>
          <a:p>
            <a:pPr eaLnBrk="1" hangingPunct="1"/>
            <a:endParaRPr lang="zh-CN" altLang="en-US" sz="2200"/>
          </a:p>
          <a:p>
            <a:pPr eaLnBrk="1" hangingPunct="1"/>
            <a:r>
              <a:rPr lang="zh-CN" altLang="en-US" sz="2200"/>
              <a:t>第三代：集成电路</a:t>
            </a:r>
            <a:endParaRPr lang="en-US" altLang="zh-CN" sz="2200"/>
          </a:p>
        </p:txBody>
      </p:sp>
      <p:sp>
        <p:nvSpPr>
          <p:cNvPr id="28676" name="内容占位符 3"/>
          <p:cNvSpPr>
            <a:spLocks noGrp="1"/>
          </p:cNvSpPr>
          <p:nvPr>
            <p:ph sz="quarter" idx="3"/>
          </p:nvPr>
        </p:nvSpPr>
        <p:spPr>
          <a:xfrm>
            <a:off x="5003800" y="4292600"/>
            <a:ext cx="3630613" cy="1262063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/>
              <a:t>The 1946 ENIAC computer used 17,468 vacuum tubes and consumed 150 kW of power</a:t>
            </a:r>
            <a:endParaRPr lang="zh-CN" altLang="en-US" sz="1600"/>
          </a:p>
        </p:txBody>
      </p:sp>
      <p:pic>
        <p:nvPicPr>
          <p:cNvPr id="28677" name="Picture 7" descr="https://upload.wikimedia.org/wikipedia/commons/thumb/c/c9/ENIAC_Penn2.jpg/300px-ENIAC_Penn2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3800" y="701675"/>
            <a:ext cx="3630613" cy="3303588"/>
          </a:xfr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电子管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3"/>
            <a:ext cx="4619625" cy="4862512"/>
          </a:xfrm>
        </p:spPr>
        <p:txBody>
          <a:bodyPr/>
          <a:lstStyle/>
          <a:p>
            <a:pPr eaLnBrk="1" hangingPunct="1"/>
            <a:r>
              <a:rPr lang="zh-CN" altLang="en-US" sz="2200"/>
              <a:t>灯泡状的真空二极管或三极管</a:t>
            </a:r>
          </a:p>
          <a:p>
            <a:pPr eaLnBrk="1" hangingPunct="1"/>
            <a:r>
              <a:rPr lang="en-US" altLang="zh-CN" sz="2200"/>
              <a:t>20</a:t>
            </a:r>
            <a:r>
              <a:rPr lang="zh-CN" altLang="en-US" sz="2200"/>
              <a:t>世纪初发明</a:t>
            </a:r>
          </a:p>
        </p:txBody>
      </p:sp>
      <p:pic>
        <p:nvPicPr>
          <p:cNvPr id="30724" name="Picture 6" descr="Diode_vacuum_tub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3357563"/>
            <a:ext cx="2271713" cy="2354262"/>
          </a:xfrm>
          <a:noFill/>
        </p:spPr>
      </p:pic>
      <p:pic>
        <p:nvPicPr>
          <p:cNvPr id="30725" name="Picture 7" descr="Triode_vacuum_tub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3938" y="3357563"/>
            <a:ext cx="2273300" cy="2355850"/>
          </a:xfrm>
          <a:noFill/>
        </p:spPr>
      </p:pic>
      <p:pic>
        <p:nvPicPr>
          <p:cNvPr id="30726" name="Picture 8" descr="Minaturevacuumtub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268413"/>
            <a:ext cx="18796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晶体管</a:t>
            </a:r>
          </a:p>
        </p:txBody>
      </p:sp>
      <p:sp>
        <p:nvSpPr>
          <p:cNvPr id="32771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zh-CN" altLang="en-US"/>
              <a:t>晶体管（</a:t>
            </a:r>
            <a:r>
              <a:rPr lang="en-US" altLang="zh-CN"/>
              <a:t>transistor</a:t>
            </a:r>
            <a:r>
              <a:rPr lang="zh-CN" altLang="en-US"/>
              <a:t>）在</a:t>
            </a:r>
            <a:r>
              <a:rPr lang="en-US" altLang="zh-CN"/>
              <a:t>1947</a:t>
            </a:r>
            <a:r>
              <a:rPr lang="zh-CN" altLang="en-US"/>
              <a:t>年，由约翰</a:t>
            </a:r>
            <a:r>
              <a:rPr lang="en-US" altLang="zh-CN"/>
              <a:t>·</a:t>
            </a:r>
            <a:r>
              <a:rPr lang="zh-CN" altLang="en-US"/>
              <a:t>巴丁、沃尔特</a:t>
            </a:r>
            <a:r>
              <a:rPr lang="en-US" altLang="zh-CN"/>
              <a:t>·</a:t>
            </a:r>
            <a:r>
              <a:rPr lang="zh-CN" altLang="en-US"/>
              <a:t>布喇顿和威廉</a:t>
            </a:r>
            <a:r>
              <a:rPr lang="en-US" altLang="zh-CN"/>
              <a:t>·</a:t>
            </a:r>
            <a:r>
              <a:rPr lang="zh-CN" altLang="en-US"/>
              <a:t>肖克利所发明。</a:t>
            </a:r>
            <a:endParaRPr lang="en-US" altLang="zh-CN"/>
          </a:p>
          <a:p>
            <a:r>
              <a:rPr lang="zh-CN" altLang="en-US"/>
              <a:t>他们因为半导体及晶体管效应的研究获得</a:t>
            </a:r>
            <a:r>
              <a:rPr lang="en-US" altLang="zh-CN"/>
              <a:t>1956</a:t>
            </a:r>
            <a:r>
              <a:rPr lang="zh-CN" altLang="en-US"/>
              <a:t>年诺贝尔物理奖。</a:t>
            </a:r>
          </a:p>
        </p:txBody>
      </p:sp>
      <p:pic>
        <p:nvPicPr>
          <p:cNvPr id="32772" name="Picture 2" descr="https://upload.wikimedia.org/wikipedia/commons/thumb/2/21/Transistorer_%28cropped%29.jpg/170px-Transistorer_%28cropped%29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64163" y="981075"/>
            <a:ext cx="3035300" cy="4070350"/>
          </a:xfr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集成电路</a:t>
            </a:r>
          </a:p>
        </p:txBody>
      </p:sp>
      <p:sp>
        <p:nvSpPr>
          <p:cNvPr id="33795" name="文本占位符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zh-CN" altLang="en-US"/>
              <a:t>现代集成电路是由杰克</a:t>
            </a:r>
            <a:r>
              <a:rPr lang="en-US" altLang="zh-CN"/>
              <a:t>·</a:t>
            </a:r>
            <a:r>
              <a:rPr lang="zh-CN" altLang="en-US"/>
              <a:t>基尔比在</a:t>
            </a:r>
            <a:r>
              <a:rPr lang="en-US" altLang="zh-CN"/>
              <a:t>1958</a:t>
            </a:r>
            <a:r>
              <a:rPr lang="zh-CN" altLang="en-US"/>
              <a:t>年发明的。因此荣获</a:t>
            </a:r>
            <a:r>
              <a:rPr lang="en-US" altLang="zh-CN"/>
              <a:t>2000</a:t>
            </a:r>
            <a:r>
              <a:rPr lang="zh-CN" altLang="en-US"/>
              <a:t>年诺贝尔物理奖</a:t>
            </a:r>
          </a:p>
        </p:txBody>
      </p:sp>
      <p:sp>
        <p:nvSpPr>
          <p:cNvPr id="33796" name="内容占位符 4"/>
          <p:cNvSpPr>
            <a:spLocks noGrp="1"/>
          </p:cNvSpPr>
          <p:nvPr>
            <p:ph sz="quarter" idx="3"/>
          </p:nvPr>
        </p:nvSpPr>
        <p:spPr>
          <a:xfrm>
            <a:off x="5435600" y="4256088"/>
            <a:ext cx="3395663" cy="433387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/>
              <a:t>Intel Core 2</a:t>
            </a:r>
            <a:r>
              <a:rPr lang="zh-CN" altLang="en-US" sz="2000"/>
              <a:t>集成电路核心</a:t>
            </a:r>
          </a:p>
        </p:txBody>
      </p:sp>
      <p:pic>
        <p:nvPicPr>
          <p:cNvPr id="33797" name="Picture 2" descr="https://upload.wikimedia.org/wikipedia/commons/thumb/e/e4/Conroe_die.png/200px-Conroe_die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4988" y="908050"/>
            <a:ext cx="2557462" cy="3313113"/>
          </a:xfrm>
          <a:noFill/>
        </p:spPr>
      </p:pic>
      <p:pic>
        <p:nvPicPr>
          <p:cNvPr id="33798" name="Picture 4" descr="https://upload.wikimedia.org/wikipedia/commons/thumb/5/5c/Microchips.jpg/220px-Microchip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467100"/>
            <a:ext cx="316865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微处理器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200"/>
              <a:t>微处理器</a:t>
            </a:r>
            <a:r>
              <a:rPr lang="en-US" altLang="zh-CN" sz="2200"/>
              <a:t>(micro processor)</a:t>
            </a:r>
            <a:r>
              <a:rPr lang="zh-CN" altLang="en-US" sz="2200"/>
              <a:t>是可编程化处理数据的特殊集成电路。</a:t>
            </a:r>
          </a:p>
          <a:p>
            <a:pPr lvl="1" eaLnBrk="1" hangingPunct="1"/>
            <a:r>
              <a:rPr lang="zh-CN" altLang="en-US" sz="2000"/>
              <a:t>处理通用数据时，叫作中央处理器</a:t>
            </a:r>
            <a:r>
              <a:rPr lang="en-US" altLang="zh-CN" sz="2000"/>
              <a:t>(Central Processing Unit, CPU)</a:t>
            </a:r>
            <a:endParaRPr lang="zh-CN" altLang="en-US" sz="2000"/>
          </a:p>
          <a:p>
            <a:pPr lvl="1" eaLnBrk="1" hangingPunct="1"/>
            <a:r>
              <a:rPr lang="zh-CN" altLang="en-US" sz="2000"/>
              <a:t>处理图像数据的，叫作图形处理器</a:t>
            </a:r>
            <a:r>
              <a:rPr lang="en-US" altLang="zh-CN" sz="2000"/>
              <a:t>(Graphics Processing Unit, GPU)</a:t>
            </a:r>
            <a:endParaRPr lang="zh-CN" altLang="en-US" sz="2000"/>
          </a:p>
          <a:p>
            <a:pPr lvl="1" eaLnBrk="1" hangingPunct="1"/>
            <a:r>
              <a:rPr lang="zh-CN" altLang="en-US" sz="2000"/>
              <a:t>处理音频数据的，叫作音频处理器</a:t>
            </a:r>
            <a:r>
              <a:rPr lang="en-US" altLang="zh-CN" sz="2000"/>
              <a:t>(Audio Processing Unit, APU)</a:t>
            </a:r>
          </a:p>
          <a:p>
            <a:pPr lvl="1" eaLnBrk="1" hangingPunct="1"/>
            <a:r>
              <a:rPr lang="zh-CN" altLang="en-US" sz="2000"/>
              <a:t>集成多种外设的，成为单片机</a:t>
            </a:r>
            <a:r>
              <a:rPr lang="en-US" altLang="zh-CN" sz="2000"/>
              <a:t>(MCU)</a:t>
            </a:r>
            <a:r>
              <a:rPr lang="zh-CN" altLang="en-US" sz="2000"/>
              <a:t>或者嵌入式处理器</a:t>
            </a:r>
            <a:endParaRPr lang="en-US" altLang="zh-CN" sz="2000"/>
          </a:p>
          <a:p>
            <a:pPr lvl="1" eaLnBrk="1" hangingPunct="1"/>
            <a:endParaRPr lang="en-US" altLang="zh-CN" sz="2000"/>
          </a:p>
          <a:p>
            <a:pPr eaLnBrk="1" hangingPunct="1"/>
            <a:r>
              <a:rPr lang="zh-CN" altLang="en-US" sz="2200"/>
              <a:t>第一款微处理器</a:t>
            </a:r>
          </a:p>
          <a:p>
            <a:pPr lvl="1" eaLnBrk="1" hangingPunct="1"/>
            <a:r>
              <a:rPr lang="en-US" altLang="zh-CN" sz="2000"/>
              <a:t>Intel 4004</a:t>
            </a:r>
            <a:r>
              <a:rPr lang="zh-CN" altLang="en-US" sz="2000"/>
              <a:t>（</a:t>
            </a:r>
            <a:r>
              <a:rPr lang="en-US" altLang="zh-CN" sz="2000"/>
              <a:t>1971</a:t>
            </a:r>
            <a:r>
              <a:rPr lang="zh-CN" altLang="en-US" sz="2000"/>
              <a:t>）</a:t>
            </a:r>
          </a:p>
          <a:p>
            <a:pPr lvl="1" eaLnBrk="1" hangingPunct="1"/>
            <a:endParaRPr lang="zh-CN" altLang="en-US" sz="2000"/>
          </a:p>
        </p:txBody>
      </p:sp>
      <p:pic>
        <p:nvPicPr>
          <p:cNvPr id="35844" name="Picture 7" descr="L_Intel-C4004_(gray_traces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860800"/>
            <a:ext cx="31496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仿宋_GB2312" pitchFamily="49" charset="-122"/>
              </a:rPr>
              <a:t>“上天入地”的电子系统</a:t>
            </a:r>
          </a:p>
        </p:txBody>
      </p:sp>
      <p:pic>
        <p:nvPicPr>
          <p:cNvPr id="3789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1"/>
          <a:stretch>
            <a:fillRect/>
          </a:stretch>
        </p:blipFill>
        <p:spPr>
          <a:xfrm>
            <a:off x="611188" y="1412875"/>
            <a:ext cx="7672387" cy="4624388"/>
          </a:xfr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仿宋_GB2312" pitchFamily="49" charset="-122"/>
              </a:rPr>
              <a:t>电子系统的组成结构</a:t>
            </a:r>
          </a:p>
        </p:txBody>
      </p:sp>
      <p:pic>
        <p:nvPicPr>
          <p:cNvPr id="39939" name="Picture 5" descr="Untitled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5263" y="1268413"/>
            <a:ext cx="6211887" cy="4862512"/>
          </a:xfr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创新者素质 </a:t>
            </a:r>
            <a:r>
              <a:rPr lang="en-US" altLang="zh-CN"/>
              <a:t>( Tony Wagner)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  <a:defRPr/>
            </a:pPr>
            <a:r>
              <a:rPr lang="en-US" altLang="zh-CN" dirty="0"/>
              <a:t>Curiosity</a:t>
            </a:r>
            <a:r>
              <a:rPr lang="zh-CN" altLang="en-US" dirty="0"/>
              <a:t> （好奇心）</a:t>
            </a:r>
            <a:endParaRPr lang="en-US" altLang="zh-CN" dirty="0"/>
          </a:p>
          <a:p>
            <a:pPr>
              <a:buFont typeface="Wingdings" charset="2"/>
              <a:buChar char="Ø"/>
              <a:defRPr/>
            </a:pPr>
            <a:endParaRPr lang="en-US" altLang="zh-CN" dirty="0"/>
          </a:p>
          <a:p>
            <a:pPr>
              <a:buFont typeface="Wingdings" charset="2"/>
              <a:buChar char="Ø"/>
              <a:defRPr/>
            </a:pPr>
            <a:r>
              <a:rPr lang="en-US" altLang="zh-CN" dirty="0"/>
              <a:t>Collaboration</a:t>
            </a:r>
            <a:r>
              <a:rPr lang="zh-CN" altLang="en-US" dirty="0"/>
              <a:t>（团队合作）</a:t>
            </a:r>
            <a:endParaRPr lang="en-US" altLang="zh-CN" dirty="0"/>
          </a:p>
          <a:p>
            <a:pPr>
              <a:buFont typeface="Wingdings" charset="2"/>
              <a:buChar char="Ø"/>
              <a:defRPr/>
            </a:pPr>
            <a:endParaRPr lang="en-US" altLang="zh-CN" dirty="0"/>
          </a:p>
          <a:p>
            <a:pPr>
              <a:buFont typeface="Wingdings" charset="2"/>
              <a:buChar char="Ø"/>
              <a:defRPr/>
            </a:pPr>
            <a:r>
              <a:rPr lang="en-US" altLang="zh-CN" dirty="0"/>
              <a:t>Associative or integrative thinking</a:t>
            </a:r>
            <a:r>
              <a:rPr lang="zh-CN" altLang="en-US" dirty="0"/>
              <a:t> </a:t>
            </a:r>
            <a:r>
              <a:rPr lang="zh-CN" altLang="en-US" sz="2400" dirty="0"/>
              <a:t>（联系与融合思维，</a:t>
            </a:r>
            <a:r>
              <a:rPr lang="en-US" altLang="zh-CN" sz="2400" dirty="0"/>
              <a:t>connecting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dots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buFont typeface="Wingdings" charset="2"/>
              <a:buChar char="Ø"/>
              <a:defRPr/>
            </a:pPr>
            <a:endParaRPr lang="en-US" altLang="zh-CN" sz="2400" dirty="0"/>
          </a:p>
          <a:p>
            <a:pPr>
              <a:buFont typeface="Wingdings" charset="2"/>
              <a:buChar char="Ø"/>
              <a:defRPr/>
            </a:pPr>
            <a:r>
              <a:rPr lang="en-US" altLang="zh-CN" sz="2400" dirty="0"/>
              <a:t>A bias toward action and experimentation</a:t>
            </a:r>
            <a:r>
              <a:rPr lang="zh-CN" altLang="en-US" sz="2400" dirty="0"/>
              <a:t>（快速行动与实践）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仿宋_GB2312" pitchFamily="49" charset="-122"/>
              </a:rPr>
              <a:t>电子系统里的主要硬件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4114800" cy="48625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微处理器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/>
              <a:t>MCU	8051</a:t>
            </a:r>
            <a:r>
              <a:rPr lang="zh-CN" altLang="en-US"/>
              <a:t>，</a:t>
            </a:r>
            <a:r>
              <a:rPr lang="en-US" altLang="zh-CN"/>
              <a:t>PIC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/>
              <a:t>MPU	ARM/MIPS</a:t>
            </a:r>
            <a:endParaRPr lang="zh-CN" altLang="en-US"/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通用</a:t>
            </a:r>
            <a:r>
              <a:rPr lang="en-US" altLang="zh-CN"/>
              <a:t>DSP	  TI/ADI DSP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/>
              <a:t>多媒体处理器	</a:t>
            </a:r>
            <a:r>
              <a:rPr lang="en-US" altLang="zh-CN">
                <a:solidFill>
                  <a:srgbClr val="0033CC"/>
                </a:solidFill>
              </a:rPr>
              <a:t>Trimedia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存储器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/>
              <a:t>RAM	Hynix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/>
              <a:t>E</a:t>
            </a:r>
            <a:r>
              <a:rPr lang="en-US" altLang="zh-CN" baseline="30000"/>
              <a:t>2</a:t>
            </a:r>
            <a:r>
              <a:rPr lang="en-US" altLang="zh-CN"/>
              <a:t>PROM	  Hitachi, Xilinx(</a:t>
            </a:r>
            <a:r>
              <a:rPr lang="zh-CN" altLang="en-US"/>
              <a:t>配合其</a:t>
            </a:r>
            <a:r>
              <a:rPr lang="en-US" altLang="zh-CN"/>
              <a:t>FPGA</a:t>
            </a:r>
            <a:r>
              <a:rPr lang="zh-CN" altLang="en-US"/>
              <a:t>专用</a:t>
            </a:r>
            <a:r>
              <a:rPr lang="en-US" altLang="zh-CN"/>
              <a:t>)</a:t>
            </a:r>
            <a:endParaRPr lang="zh-CN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zh-CN"/>
              <a:t>FLASH	Samsung, Fujitsu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/>
              <a:t>JTAG</a:t>
            </a:r>
            <a:r>
              <a:rPr lang="zh-CN" altLang="en-US"/>
              <a:t>调试   处理器集成</a:t>
            </a:r>
            <a:endParaRPr lang="en-US" altLang="zh-CN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572000" y="1268413"/>
            <a:ext cx="4259263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可编程器件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FPGA/CPLD Xilinx</a:t>
            </a:r>
            <a:r>
              <a:rPr lang="zh-CN" altLang="en-US" dirty="0"/>
              <a:t>，</a:t>
            </a:r>
            <a:r>
              <a:rPr lang="en-US" altLang="zh-CN" dirty="0"/>
              <a:t>Altera</a:t>
            </a:r>
            <a:endParaRPr lang="zh-CN" altLang="en-US" dirty="0"/>
          </a:p>
          <a:p>
            <a:pPr eaLnBrk="1" hangingPunct="1"/>
            <a:r>
              <a:rPr lang="zh-CN" altLang="en-US" dirty="0"/>
              <a:t>外围设备</a:t>
            </a:r>
          </a:p>
          <a:p>
            <a:pPr lvl="1" eaLnBrk="1" hangingPunct="1"/>
            <a:r>
              <a:rPr lang="zh-CN" altLang="en-US" dirty="0"/>
              <a:t>串口 大多集成在处理器中</a:t>
            </a:r>
          </a:p>
          <a:p>
            <a:pPr lvl="1" eaLnBrk="1" hangingPunct="1"/>
            <a:r>
              <a:rPr lang="en-US" altLang="zh-CN" dirty="0"/>
              <a:t>USB	Host/Client</a:t>
            </a:r>
          </a:p>
          <a:p>
            <a:pPr lvl="1" eaLnBrk="1" hangingPunct="1"/>
            <a:r>
              <a:rPr lang="zh-CN" altLang="en-US" dirty="0"/>
              <a:t>网卡</a:t>
            </a:r>
          </a:p>
          <a:p>
            <a:pPr lvl="1" eaLnBrk="1" hangingPunct="1"/>
            <a:r>
              <a:rPr lang="en-US" altLang="zh-CN" dirty="0"/>
              <a:t>ADC/DAC</a:t>
            </a:r>
          </a:p>
          <a:p>
            <a:pPr lvl="1" eaLnBrk="1" hangingPunct="1"/>
            <a:r>
              <a:rPr lang="en-US" altLang="zh-CN" dirty="0"/>
              <a:t>……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仿宋_GB2312" pitchFamily="49" charset="-122"/>
              </a:rPr>
              <a:t>典型微处理器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X86</a:t>
            </a:r>
            <a:r>
              <a:rPr lang="zh-CN" altLang="en-US"/>
              <a:t>处理器</a:t>
            </a:r>
            <a:endParaRPr lang="en-US" altLang="zh-CN"/>
          </a:p>
          <a:p>
            <a:pPr lvl="1" eaLnBrk="1" hangingPunct="1"/>
            <a:r>
              <a:rPr lang="en-US" altLang="zh-CN"/>
              <a:t>Intel</a:t>
            </a:r>
          </a:p>
          <a:p>
            <a:pPr lvl="1" eaLnBrk="1" hangingPunct="1"/>
            <a:r>
              <a:rPr lang="en-US" altLang="zh-CN"/>
              <a:t>AMD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仿宋_GB2312" pitchFamily="49" charset="-122"/>
              </a:rPr>
              <a:t>典型微处理器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ARM</a:t>
            </a:r>
          </a:p>
          <a:p>
            <a:pPr lvl="1" eaLnBrk="1" hangingPunct="1"/>
            <a:r>
              <a:rPr lang="zh-CN" altLang="en-US"/>
              <a:t>英国先进</a:t>
            </a:r>
            <a:r>
              <a:rPr lang="en-US" altLang="zh-CN"/>
              <a:t>RISC</a:t>
            </a:r>
            <a:r>
              <a:rPr lang="zh-CN" altLang="en-US"/>
              <a:t>机器公司（</a:t>
            </a:r>
            <a:r>
              <a:rPr lang="en-US" altLang="zh-CN"/>
              <a:t>Advanced RISC Machines</a:t>
            </a:r>
            <a:r>
              <a:rPr lang="zh-CN" altLang="en-US"/>
              <a:t>，简称</a:t>
            </a:r>
            <a:r>
              <a:rPr lang="en-US" altLang="zh-CN"/>
              <a:t>ARM</a:t>
            </a:r>
            <a:r>
              <a:rPr lang="zh-CN" altLang="en-US"/>
              <a:t>公司）作为</a:t>
            </a:r>
            <a:r>
              <a:rPr lang="en-US" altLang="zh-CN"/>
              <a:t>fabless</a:t>
            </a:r>
            <a:r>
              <a:rPr lang="zh-CN" altLang="en-US"/>
              <a:t>、</a:t>
            </a:r>
            <a:r>
              <a:rPr lang="en-US" altLang="zh-CN"/>
              <a:t>chipless</a:t>
            </a:r>
            <a:r>
              <a:rPr lang="zh-CN" altLang="en-US"/>
              <a:t>这一生产模式最为成功的典范，既不生产芯片，也不销售芯片，而是设计出高效的</a:t>
            </a:r>
            <a:r>
              <a:rPr lang="en-US" altLang="zh-CN"/>
              <a:t>IP</a:t>
            </a:r>
            <a:r>
              <a:rPr lang="zh-CN" altLang="en-US"/>
              <a:t>内核，授权给各半导体公司使用；</a:t>
            </a:r>
          </a:p>
          <a:p>
            <a:pPr lvl="1" eaLnBrk="1" hangingPunct="1"/>
            <a:r>
              <a:rPr lang="zh-CN" altLang="en-US"/>
              <a:t>半导体公司在</a:t>
            </a:r>
            <a:r>
              <a:rPr lang="en-US" altLang="zh-CN"/>
              <a:t>ARM</a:t>
            </a:r>
            <a:r>
              <a:rPr lang="zh-CN" altLang="en-US"/>
              <a:t>技术的基础上，根据自己公司的产品定位，添加自己的设计并推出芯片产品；</a:t>
            </a:r>
          </a:p>
          <a:p>
            <a:pPr lvl="1" eaLnBrk="1" hangingPunct="1"/>
            <a:r>
              <a:rPr lang="zh-CN" altLang="en-US"/>
              <a:t>最后由</a:t>
            </a:r>
            <a:r>
              <a:rPr lang="en-US" altLang="zh-CN"/>
              <a:t>OEM</a:t>
            </a:r>
            <a:r>
              <a:rPr lang="zh-CN" altLang="en-US"/>
              <a:t>客户采用这些芯片来构建基于</a:t>
            </a:r>
            <a:r>
              <a:rPr lang="en-US" altLang="zh-CN"/>
              <a:t>ARM</a:t>
            </a:r>
            <a:r>
              <a:rPr lang="zh-CN" altLang="en-US"/>
              <a:t>技术的最终应用系统产品。</a:t>
            </a:r>
          </a:p>
          <a:p>
            <a:pPr lvl="1" eaLnBrk="1" hangingPunct="1"/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仿宋_GB2312" pitchFamily="49" charset="-122"/>
              </a:rPr>
              <a:t>典型嵌入式处理器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RISC-V</a:t>
            </a:r>
          </a:p>
          <a:p>
            <a:pPr lvl="1" eaLnBrk="1" hangingPunct="1"/>
            <a:r>
              <a:rPr lang="en-US" altLang="zh-CN"/>
              <a:t>RISC-V</a:t>
            </a:r>
            <a:r>
              <a:rPr lang="zh-CN" altLang="en-US"/>
              <a:t>是一个开放的指令集架构（</a:t>
            </a:r>
            <a:r>
              <a:rPr lang="en-US" altLang="zh-CN"/>
              <a:t>ISA</a:t>
            </a:r>
            <a:r>
              <a:rPr lang="zh-CN" altLang="en-US"/>
              <a:t>），最初由加州大学伯克利分校的计算机科学系</a:t>
            </a:r>
            <a:r>
              <a:rPr lang="en-US" altLang="zh-CN"/>
              <a:t>2010</a:t>
            </a:r>
            <a:r>
              <a:rPr lang="zh-CN" altLang="en-US"/>
              <a:t>年启动。指令集设计考虑了小型、快速、低功耗的需求。</a:t>
            </a:r>
            <a:endParaRPr lang="en-US" altLang="zh-CN"/>
          </a:p>
          <a:p>
            <a:pPr lvl="1" eaLnBrk="1" hangingPunct="1"/>
            <a:r>
              <a:rPr lang="en-US" altLang="zh-CN"/>
              <a:t>RISC-V</a:t>
            </a:r>
            <a:r>
              <a:rPr lang="zh-CN" altLang="en-US"/>
              <a:t>现在已经成长为一个巨大的全球合作项目，横跨多个大学和工业领域。它的一致性是由非营利的</a:t>
            </a:r>
            <a:r>
              <a:rPr lang="en-US" altLang="zh-CN"/>
              <a:t>RISC-V</a:t>
            </a:r>
            <a:r>
              <a:rPr lang="zh-CN" altLang="en-US"/>
              <a:t>基金会</a:t>
            </a:r>
            <a:r>
              <a:rPr lang="en-US" altLang="zh-CN"/>
              <a:t>(https://riscv.org/)</a:t>
            </a:r>
            <a:r>
              <a:rPr lang="zh-CN" altLang="en-US"/>
              <a:t>保证的，既指导底层指令集架构（</a:t>
            </a:r>
            <a:r>
              <a:rPr lang="en-US" altLang="zh-CN"/>
              <a:t>ISA</a:t>
            </a:r>
            <a:r>
              <a:rPr lang="zh-CN" altLang="en-US"/>
              <a:t>）规范，又扮演市场引擎的角色来推广</a:t>
            </a:r>
            <a:r>
              <a:rPr lang="en-US" altLang="zh-CN"/>
              <a:t>RISC-V</a:t>
            </a:r>
            <a:r>
              <a:rPr lang="zh-CN" altLang="en-US"/>
              <a:t>。</a:t>
            </a:r>
            <a:endParaRPr lang="en-US" altLang="zh-CN"/>
          </a:p>
          <a:p>
            <a:pPr lvl="1" eaLnBrk="1" hangingPunct="1"/>
            <a:r>
              <a:rPr lang="zh-CN" altLang="en-US"/>
              <a:t>官网公布了完整的开源处理器设计，比如 </a:t>
            </a:r>
            <a:r>
              <a:rPr lang="en-US" altLang="zh-CN"/>
              <a:t>Rocket</a:t>
            </a:r>
            <a:r>
              <a:rPr lang="zh-CN" altLang="en-US"/>
              <a:t>、</a:t>
            </a:r>
            <a:r>
              <a:rPr lang="en-US" altLang="zh-CN"/>
              <a:t>Orca</a:t>
            </a:r>
            <a:r>
              <a:rPr lang="zh-CN" altLang="en-US"/>
              <a:t>和</a:t>
            </a:r>
            <a:r>
              <a:rPr lang="en-US" altLang="zh-CN"/>
              <a:t>PULPino</a:t>
            </a:r>
            <a:r>
              <a:rPr lang="zh-CN" altLang="en-US"/>
              <a:t>。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仿宋_GB2312" pitchFamily="49" charset="-122"/>
              </a:rPr>
              <a:t>存储器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3"/>
            <a:ext cx="4043363" cy="23542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dirty="0"/>
              <a:t>SDRAM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大容量主存，程序运行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带有</a:t>
            </a:r>
            <a:r>
              <a:rPr lang="en-US" altLang="zh-CN" sz="1800" dirty="0"/>
              <a:t>MMU</a:t>
            </a:r>
            <a:r>
              <a:rPr lang="zh-CN" altLang="en-US" sz="1800" dirty="0"/>
              <a:t>模块的</a:t>
            </a:r>
            <a:r>
              <a:rPr lang="en-US" altLang="zh-CN" sz="1800" dirty="0"/>
              <a:t>CPU</a:t>
            </a:r>
            <a:r>
              <a:rPr lang="zh-CN" altLang="en-US" sz="1800" dirty="0"/>
              <a:t>完成地址映射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/>
              <a:t>E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PROM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容量小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一般存放启动参数和</a:t>
            </a:r>
            <a:r>
              <a:rPr lang="en-US" altLang="zh-CN" sz="1800" dirty="0"/>
              <a:t>bootloader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需要仿真器烧写</a:t>
            </a:r>
          </a:p>
        </p:txBody>
      </p:sp>
      <p:sp>
        <p:nvSpPr>
          <p:cNvPr id="50180" name="Rectangle 6"/>
          <p:cNvSpPr>
            <a:spLocks noChangeArrowheads="1"/>
          </p:cNvSpPr>
          <p:nvPr/>
        </p:nvSpPr>
        <p:spPr bwMode="auto">
          <a:xfrm>
            <a:off x="4716463" y="1268413"/>
            <a:ext cx="4043362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1900"/>
              <a:t>FLASH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/>
              <a:t>NOR FLASH</a:t>
            </a:r>
          </a:p>
          <a:p>
            <a:pPr lvl="2" eaLnBrk="1" hangingPunct="1">
              <a:lnSpc>
                <a:spcPct val="80000"/>
              </a:lnSpc>
            </a:pPr>
            <a:r>
              <a:rPr lang="zh-CN" altLang="en-US" sz="1600"/>
              <a:t>读取方便，容量小，成本高</a:t>
            </a:r>
            <a:endParaRPr lang="en-US" altLang="zh-CN" sz="1600"/>
          </a:p>
          <a:p>
            <a:pPr lvl="1" eaLnBrk="1" hangingPunct="1">
              <a:lnSpc>
                <a:spcPct val="80000"/>
              </a:lnSpc>
            </a:pPr>
            <a:r>
              <a:rPr lang="en-US" altLang="zh-CN" sz="1800"/>
              <a:t>NAND FLASH</a:t>
            </a:r>
          </a:p>
          <a:p>
            <a:pPr lvl="2" eaLnBrk="1" hangingPunct="1">
              <a:lnSpc>
                <a:spcPct val="80000"/>
              </a:lnSpc>
            </a:pPr>
            <a:r>
              <a:rPr lang="zh-CN" altLang="en-US" sz="1600"/>
              <a:t>读取复杂，容量大，成本低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/>
              <a:t>作为系统主存储器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/>
              <a:t>可以建立文件系统</a:t>
            </a:r>
            <a:endParaRPr lang="en-US" altLang="zh-CN" sz="1800"/>
          </a:p>
        </p:txBody>
      </p:sp>
      <p:sp>
        <p:nvSpPr>
          <p:cNvPr id="50181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电源组件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节能模式</a:t>
            </a:r>
          </a:p>
          <a:p>
            <a:pPr lvl="1" eaLnBrk="1" hangingPunct="1"/>
            <a:r>
              <a:rPr lang="zh-CN" altLang="en-US"/>
              <a:t>各个部分的节能支持</a:t>
            </a:r>
          </a:p>
          <a:p>
            <a:pPr lvl="1" eaLnBrk="1" hangingPunct="1"/>
            <a:r>
              <a:rPr lang="zh-CN" altLang="en-US"/>
              <a:t>多级节能模式</a:t>
            </a:r>
          </a:p>
          <a:p>
            <a:pPr eaLnBrk="1" hangingPunct="1"/>
            <a:r>
              <a:rPr lang="zh-CN" altLang="en-US"/>
              <a:t>小型化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操作系统</a:t>
            </a:r>
            <a:endParaRPr lang="en-US" altLang="zh-CN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通常使用嵌入式操作系统</a:t>
            </a:r>
          </a:p>
          <a:p>
            <a:pPr lvl="1" eaLnBrk="1" hangingPunct="1"/>
            <a:r>
              <a:rPr lang="zh-CN" altLang="en-US"/>
              <a:t>自定义，裁减</a:t>
            </a:r>
          </a:p>
          <a:p>
            <a:pPr lvl="1" eaLnBrk="1" hangingPunct="1"/>
            <a:r>
              <a:rPr lang="zh-CN" altLang="en-US"/>
              <a:t>紧凑，空间小</a:t>
            </a:r>
          </a:p>
          <a:p>
            <a:pPr lvl="1" eaLnBrk="1" hangingPunct="1"/>
            <a:r>
              <a:rPr lang="zh-CN" altLang="en-US"/>
              <a:t>实时性要求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实时性</a:t>
            </a:r>
            <a:endParaRPr lang="en-US" altLang="zh-CN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sz="2200"/>
              <a:t>实时性要求</a:t>
            </a:r>
          </a:p>
          <a:p>
            <a:pPr lvl="1" eaLnBrk="1" hangingPunct="1"/>
            <a:r>
              <a:rPr lang="zh-CN" altLang="en-US" sz="2000"/>
              <a:t>硬实时：要求可确定性强，具有明确的实时约束，在某个限定的时刻之前不能完成任务将造成灾难性的后果。 </a:t>
            </a:r>
          </a:p>
          <a:p>
            <a:pPr lvl="1" eaLnBrk="1" hangingPunct="1"/>
            <a:r>
              <a:rPr lang="zh-CN" altLang="en-US" sz="2000"/>
              <a:t>软实时：也对时间敏感，但偶尔发生不能满足严格实时要求的情况也是允许的。 </a:t>
            </a:r>
          </a:p>
          <a:p>
            <a:pPr eaLnBrk="1" hangingPunct="1"/>
            <a:r>
              <a:rPr lang="zh-CN" altLang="en-US" sz="2200"/>
              <a:t>加强实时性的方法</a:t>
            </a:r>
          </a:p>
          <a:p>
            <a:pPr lvl="1" eaLnBrk="1" hangingPunct="1"/>
            <a:r>
              <a:rPr lang="zh-CN" altLang="en-US" sz="2000"/>
              <a:t>分时系统，减小时间片</a:t>
            </a:r>
            <a:endParaRPr lang="en-US" altLang="zh-CN" sz="2000"/>
          </a:p>
          <a:p>
            <a:pPr lvl="1" eaLnBrk="1" hangingPunct="1"/>
            <a:r>
              <a:rPr lang="zh-CN" altLang="en-US" sz="2000"/>
              <a:t>提高中断响应速度</a:t>
            </a:r>
          </a:p>
          <a:p>
            <a:pPr lvl="1" eaLnBrk="1" hangingPunct="1"/>
            <a:r>
              <a:rPr lang="zh-CN" altLang="en-US" sz="2000"/>
              <a:t>可抢占式进程调度</a:t>
            </a:r>
            <a:endParaRPr lang="en-US" altLang="zh-CN" sz="2000"/>
          </a:p>
          <a:p>
            <a:pPr lvl="1" eaLnBrk="1" hangingPunct="1"/>
            <a:r>
              <a:rPr lang="zh-CN" altLang="en-US" sz="2000"/>
              <a:t>例：</a:t>
            </a:r>
            <a:r>
              <a:rPr lang="en-US" altLang="zh-CN" sz="2000"/>
              <a:t>RT-Linux</a:t>
            </a:r>
          </a:p>
          <a:p>
            <a:pPr eaLnBrk="1" hangingPunct="1"/>
            <a:endParaRPr lang="en-US" altLang="zh-CN" sz="2200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zh-CN" altLang="en-US" sz="2200"/>
              <a:t>实时操作系统的要求</a:t>
            </a:r>
          </a:p>
          <a:p>
            <a:pPr lvl="1" eaLnBrk="1" hangingPunct="1"/>
            <a:r>
              <a:rPr lang="zh-CN" altLang="en-US" sz="2000"/>
              <a:t>可靠性</a:t>
            </a:r>
          </a:p>
          <a:p>
            <a:pPr lvl="1" eaLnBrk="1" hangingPunct="1"/>
            <a:r>
              <a:rPr lang="zh-CN" altLang="en-US" sz="2000"/>
              <a:t>可预测性</a:t>
            </a:r>
          </a:p>
          <a:p>
            <a:pPr lvl="1" eaLnBrk="1" hangingPunct="1"/>
            <a:r>
              <a:rPr lang="zh-CN" altLang="en-US" sz="2000"/>
              <a:t>性能</a:t>
            </a:r>
          </a:p>
          <a:p>
            <a:pPr lvl="1" eaLnBrk="1" hangingPunct="1"/>
            <a:r>
              <a:rPr lang="zh-CN" altLang="en-US" sz="2000"/>
              <a:t>紧凑性</a:t>
            </a:r>
          </a:p>
          <a:p>
            <a:pPr lvl="1" eaLnBrk="1" hangingPunct="1"/>
            <a:r>
              <a:rPr lang="zh-CN" altLang="en-US" sz="2000"/>
              <a:t>可剪裁性</a:t>
            </a:r>
            <a:endParaRPr lang="en-US" altLang="zh-CN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典型嵌入式操作系统</a:t>
            </a:r>
            <a:endParaRPr lang="en-US" altLang="zh-CN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商业操作系统</a:t>
            </a:r>
          </a:p>
          <a:p>
            <a:pPr lvl="1" eaLnBrk="1" hangingPunct="1"/>
            <a:r>
              <a:rPr lang="en-US" altLang="zh-CN"/>
              <a:t>WindRiver</a:t>
            </a:r>
            <a:r>
              <a:rPr lang="zh-CN" altLang="en-US"/>
              <a:t>系（</a:t>
            </a:r>
            <a:r>
              <a:rPr lang="en-US" altLang="zh-CN"/>
              <a:t>VxWorks</a:t>
            </a:r>
            <a:r>
              <a:rPr lang="zh-CN" altLang="en-US"/>
              <a:t>、</a:t>
            </a:r>
            <a:r>
              <a:rPr lang="en-US" altLang="zh-CN"/>
              <a:t>pSOS</a:t>
            </a:r>
            <a:r>
              <a:rPr lang="zh-CN" altLang="en-US"/>
              <a:t>）、</a:t>
            </a:r>
            <a:r>
              <a:rPr lang="en-US" altLang="zh-CN"/>
              <a:t>Windows CE </a:t>
            </a:r>
            <a:r>
              <a:rPr lang="zh-CN" altLang="en-US"/>
              <a:t>、</a:t>
            </a:r>
            <a:r>
              <a:rPr lang="en-US" altLang="zh-CN"/>
              <a:t>Palm OS</a:t>
            </a:r>
            <a:r>
              <a:rPr lang="zh-CN" altLang="en-US"/>
              <a:t>、</a:t>
            </a:r>
            <a:r>
              <a:rPr lang="en-US" altLang="zh-CN"/>
              <a:t>OS-9</a:t>
            </a:r>
            <a:r>
              <a:rPr lang="zh-CN" altLang="en-US"/>
              <a:t>、</a:t>
            </a:r>
            <a:r>
              <a:rPr lang="en-US" altLang="zh-CN"/>
              <a:t>LynxOS</a:t>
            </a:r>
            <a:r>
              <a:rPr lang="zh-CN" altLang="en-US"/>
              <a:t>、</a:t>
            </a:r>
            <a:r>
              <a:rPr lang="en-US" altLang="zh-CN"/>
              <a:t>QNX</a:t>
            </a:r>
            <a:r>
              <a:rPr lang="zh-CN" altLang="en-US"/>
              <a:t>等 </a:t>
            </a:r>
          </a:p>
          <a:p>
            <a:pPr eaLnBrk="1" hangingPunct="1"/>
            <a:r>
              <a:rPr lang="zh-CN" altLang="en-US"/>
              <a:t>免费操作系统</a:t>
            </a:r>
          </a:p>
          <a:p>
            <a:pPr lvl="1" eaLnBrk="1" hangingPunct="1"/>
            <a:r>
              <a:rPr lang="en-US" altLang="zh-CN"/>
              <a:t>Linux, µC/OS-II, Android</a:t>
            </a:r>
            <a:endParaRPr lang="zh-CN" altLang="en-US"/>
          </a:p>
          <a:p>
            <a:pPr eaLnBrk="1" hangingPunct="1"/>
            <a:endParaRPr lang="zh-CN" altLang="en-US"/>
          </a:p>
        </p:txBody>
      </p:sp>
      <p:pic>
        <p:nvPicPr>
          <p:cNvPr id="58372" name="Picture 4" descr="montavis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365625"/>
            <a:ext cx="22955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5" descr="windri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573463"/>
            <a:ext cx="29527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 descr="qnx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716338"/>
            <a:ext cx="16097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7" descr="WinMobile2006_lt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644900"/>
            <a:ext cx="2143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8" descr="greenhill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508500"/>
            <a:ext cx="19812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7" name="Picture 10" descr="uc-OS-II-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437063"/>
            <a:ext cx="26765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8" name="Picture 11" descr="Android robot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157788"/>
            <a:ext cx="9525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电子系统的发展趋势</a:t>
            </a:r>
            <a:endParaRPr lang="en-US" altLang="zh-CN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3"/>
            <a:ext cx="4906963" cy="4862512"/>
          </a:xfrm>
        </p:spPr>
        <p:txBody>
          <a:bodyPr/>
          <a:lstStyle/>
          <a:p>
            <a:pPr eaLnBrk="1" hangingPunct="1"/>
            <a:r>
              <a:rPr lang="zh-CN" altLang="en-US" sz="2200"/>
              <a:t>多芯片封装</a:t>
            </a:r>
            <a:endParaRPr lang="en-US" altLang="zh-CN" sz="2200"/>
          </a:p>
          <a:p>
            <a:pPr lvl="1" eaLnBrk="1" hangingPunct="1"/>
            <a:r>
              <a:rPr lang="en-US" altLang="zh-CN" sz="1800"/>
              <a:t>CPU+DSP/GPU</a:t>
            </a:r>
            <a:endParaRPr lang="zh-CN" altLang="en-US" sz="1800"/>
          </a:p>
          <a:p>
            <a:pPr eaLnBrk="1" hangingPunct="1"/>
            <a:r>
              <a:rPr lang="en-US" altLang="zh-CN" sz="2200"/>
              <a:t>Intel</a:t>
            </a:r>
            <a:r>
              <a:rPr lang="zh-CN" altLang="en-US" sz="2200"/>
              <a:t>公司</a:t>
            </a:r>
          </a:p>
          <a:p>
            <a:pPr lvl="1" eaLnBrk="1" hangingPunct="1"/>
            <a:r>
              <a:rPr lang="en-US" altLang="zh-CN" sz="2000"/>
              <a:t>CPU+FPGA</a:t>
            </a:r>
          </a:p>
          <a:p>
            <a:pPr lvl="1" eaLnBrk="1" hangingPunct="1"/>
            <a:r>
              <a:rPr lang="en-US" altLang="zh-CN" sz="2000"/>
              <a:t>Ryzen APU: CPU+GPU</a:t>
            </a:r>
          </a:p>
          <a:p>
            <a:pPr eaLnBrk="1" hangingPunct="1"/>
            <a:r>
              <a:rPr lang="en-US" altLang="zh-CN" sz="2400"/>
              <a:t>ARM</a:t>
            </a:r>
            <a:r>
              <a:rPr lang="zh-CN" altLang="en-US" sz="2400"/>
              <a:t>公司</a:t>
            </a:r>
            <a:endParaRPr lang="en-US" altLang="zh-CN" sz="2400"/>
          </a:p>
          <a:p>
            <a:pPr lvl="1" eaLnBrk="1" hangingPunct="1"/>
            <a:r>
              <a:rPr lang="en-US" altLang="zh-CN" sz="2000"/>
              <a:t>ARM+Mali GPU</a:t>
            </a:r>
          </a:p>
          <a:p>
            <a:pPr lvl="1" eaLnBrk="1" hangingPunct="1"/>
            <a:endParaRPr lang="en-US" altLang="zh-CN" sz="2000"/>
          </a:p>
        </p:txBody>
      </p:sp>
      <p:pic>
        <p:nvPicPr>
          <p:cNvPr id="60420" name="Picture 5" descr="190px-Dual_Core_Generic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64163" y="1125538"/>
            <a:ext cx="2825750" cy="3271837"/>
          </a:xfr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创新者素质（</a:t>
            </a:r>
            <a:r>
              <a:rPr lang="en-US" altLang="zh-CN" sz="3200"/>
              <a:t>Tersa Amabile, </a:t>
            </a:r>
            <a:r>
              <a:rPr lang="zh-CN" altLang="en-US" sz="3200"/>
              <a:t>哈佛商学院）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Oval 10"/>
          <p:cNvSpPr/>
          <p:nvPr/>
        </p:nvSpPr>
        <p:spPr>
          <a:xfrm>
            <a:off x="1981200" y="1327150"/>
            <a:ext cx="3414713" cy="340677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11"/>
          <p:cNvSpPr/>
          <p:nvPr/>
        </p:nvSpPr>
        <p:spPr>
          <a:xfrm>
            <a:off x="3708400" y="1327150"/>
            <a:ext cx="3414713" cy="340677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12"/>
          <p:cNvSpPr/>
          <p:nvPr/>
        </p:nvSpPr>
        <p:spPr>
          <a:xfrm>
            <a:off x="2832100" y="2833688"/>
            <a:ext cx="3271838" cy="32448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23" name="TextBox 13"/>
          <p:cNvSpPr txBox="1">
            <a:spLocks noChangeArrowheads="1"/>
          </p:cNvSpPr>
          <p:nvPr/>
        </p:nvSpPr>
        <p:spPr bwMode="auto">
          <a:xfrm>
            <a:off x="2259013" y="2247900"/>
            <a:ext cx="1685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/>
              <a:t>Expertise</a:t>
            </a:r>
          </a:p>
          <a:p>
            <a:r>
              <a:rPr lang="zh-CN" altLang="en-US" sz="2400"/>
              <a:t>技术知识</a:t>
            </a:r>
          </a:p>
        </p:txBody>
      </p:sp>
      <p:sp>
        <p:nvSpPr>
          <p:cNvPr id="9224" name="TextBox 14"/>
          <p:cNvSpPr txBox="1">
            <a:spLocks noChangeArrowheads="1"/>
          </p:cNvSpPr>
          <p:nvPr/>
        </p:nvSpPr>
        <p:spPr bwMode="auto">
          <a:xfrm>
            <a:off x="5414963" y="1697038"/>
            <a:ext cx="20081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0070C0"/>
                </a:solidFill>
              </a:rPr>
              <a:t>Creative thinking </a:t>
            </a:r>
          </a:p>
          <a:p>
            <a:r>
              <a:rPr lang="en-US" altLang="zh-CN" sz="2400">
                <a:solidFill>
                  <a:srgbClr val="0070C0"/>
                </a:solidFill>
              </a:rPr>
              <a:t>skills</a:t>
            </a:r>
          </a:p>
        </p:txBody>
      </p:sp>
      <p:sp>
        <p:nvSpPr>
          <p:cNvPr id="9225" name="TextBox 15"/>
          <p:cNvSpPr txBox="1">
            <a:spLocks noChangeArrowheads="1"/>
          </p:cNvSpPr>
          <p:nvPr/>
        </p:nvSpPr>
        <p:spPr bwMode="auto">
          <a:xfrm>
            <a:off x="3760788" y="3157538"/>
            <a:ext cx="2006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C00000"/>
                </a:solidFill>
              </a:rPr>
              <a:t>Innovation</a:t>
            </a:r>
          </a:p>
          <a:p>
            <a:r>
              <a:rPr lang="zh-CN" altLang="en-US" sz="2400">
                <a:solidFill>
                  <a:srgbClr val="C00000"/>
                </a:solidFill>
              </a:rPr>
              <a:t>    创新</a:t>
            </a:r>
          </a:p>
        </p:txBody>
      </p:sp>
      <p:sp>
        <p:nvSpPr>
          <p:cNvPr id="9226" name="TextBox 16"/>
          <p:cNvSpPr txBox="1">
            <a:spLocks noChangeArrowheads="1"/>
          </p:cNvSpPr>
          <p:nvPr/>
        </p:nvSpPr>
        <p:spPr bwMode="auto">
          <a:xfrm>
            <a:off x="3779838" y="4748213"/>
            <a:ext cx="2006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0070C0"/>
                </a:solidFill>
              </a:rPr>
              <a:t>Motivation</a:t>
            </a:r>
          </a:p>
        </p:txBody>
      </p:sp>
      <p:sp>
        <p:nvSpPr>
          <p:cNvPr id="9227" name="TextBox 17"/>
          <p:cNvSpPr txBox="1">
            <a:spLocks noChangeArrowheads="1"/>
          </p:cNvSpPr>
          <p:nvPr/>
        </p:nvSpPr>
        <p:spPr bwMode="auto">
          <a:xfrm>
            <a:off x="5581650" y="2851150"/>
            <a:ext cx="200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70C0"/>
                </a:solidFill>
              </a:rPr>
              <a:t>创新思维</a:t>
            </a:r>
          </a:p>
        </p:txBody>
      </p:sp>
      <p:sp>
        <p:nvSpPr>
          <p:cNvPr id="9228" name="TextBox 18"/>
          <p:cNvSpPr txBox="1">
            <a:spLocks noChangeArrowheads="1"/>
          </p:cNvSpPr>
          <p:nvPr/>
        </p:nvSpPr>
        <p:spPr bwMode="auto">
          <a:xfrm>
            <a:off x="2903538" y="5127625"/>
            <a:ext cx="32718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>
                <a:solidFill>
                  <a:srgbClr val="0070C0"/>
                </a:solidFill>
              </a:rPr>
              <a:t>驱动力</a:t>
            </a:r>
            <a:endParaRPr lang="en-US" altLang="zh-CN" sz="2400">
              <a:solidFill>
                <a:srgbClr val="0070C0"/>
              </a:solidFill>
            </a:endParaRPr>
          </a:p>
          <a:p>
            <a:pPr algn="ctr"/>
            <a:r>
              <a:rPr lang="zh-CN" altLang="en-US">
                <a:solidFill>
                  <a:srgbClr val="0070C0"/>
                </a:solidFill>
              </a:rPr>
              <a:t>（外在，内在</a:t>
            </a:r>
            <a:r>
              <a:rPr lang="zh-CN" altLang="en-US" sz="2400">
                <a:solidFill>
                  <a:srgbClr val="0070C0"/>
                </a:solidFill>
              </a:rPr>
              <a:t>）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强大的</a:t>
            </a:r>
            <a:r>
              <a:rPr lang="en-US" altLang="zh-CN"/>
              <a:t>SoC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集成更多的外围器件</a:t>
            </a:r>
          </a:p>
          <a:p>
            <a:pPr eaLnBrk="1" hangingPunct="1"/>
            <a:r>
              <a:rPr lang="en-US" altLang="zh-CN" dirty="0"/>
              <a:t>Broadcom BCM2711 (</a:t>
            </a:r>
            <a:r>
              <a:rPr lang="zh-CN" altLang="en-US" dirty="0"/>
              <a:t>树莓派</a:t>
            </a:r>
            <a:r>
              <a:rPr lang="en-US" altLang="zh-CN" dirty="0"/>
              <a:t>4B</a:t>
            </a:r>
            <a:r>
              <a:rPr lang="zh-CN" altLang="en-US" dirty="0"/>
              <a:t>的</a:t>
            </a:r>
            <a:r>
              <a:rPr lang="en-US" altLang="zh-CN" dirty="0"/>
              <a:t>CPU)</a:t>
            </a:r>
          </a:p>
          <a:p>
            <a:pPr lvl="1" eaLnBrk="1" hangingPunct="1"/>
            <a:r>
              <a:rPr lang="zh-CN" altLang="en-US" dirty="0"/>
              <a:t>定时器，中断控制器，</a:t>
            </a:r>
            <a:r>
              <a:rPr lang="en-US" altLang="zh-CN" dirty="0"/>
              <a:t>GPIO</a:t>
            </a:r>
            <a:r>
              <a:rPr lang="zh-CN" altLang="en-US" dirty="0"/>
              <a:t>，</a:t>
            </a:r>
            <a:r>
              <a:rPr lang="en-US" altLang="zh-CN" dirty="0"/>
              <a:t>USB</a:t>
            </a:r>
            <a:r>
              <a:rPr lang="zh-CN" altLang="en-US" dirty="0"/>
              <a:t>，</a:t>
            </a:r>
            <a:r>
              <a:rPr lang="en-US" altLang="zh-CN" dirty="0"/>
              <a:t>PCM / I2S</a:t>
            </a:r>
            <a:r>
              <a:rPr lang="zh-CN" altLang="en-US" dirty="0"/>
              <a:t>，</a:t>
            </a:r>
            <a:r>
              <a:rPr lang="en-US" altLang="zh-CN" dirty="0"/>
              <a:t>DMA</a:t>
            </a:r>
            <a:r>
              <a:rPr lang="zh-CN" altLang="en-US" dirty="0"/>
              <a:t>控制器，</a:t>
            </a:r>
            <a:r>
              <a:rPr lang="en-US" altLang="zh-CN" dirty="0"/>
              <a:t> I2C</a:t>
            </a:r>
            <a:r>
              <a:rPr lang="zh-CN" altLang="en-US" dirty="0"/>
              <a:t>，</a:t>
            </a:r>
            <a:r>
              <a:rPr lang="en-US" altLang="zh-CN"/>
              <a:t>SPI</a:t>
            </a:r>
            <a:r>
              <a:rPr lang="zh-CN" altLang="en-US"/>
              <a:t>，</a:t>
            </a:r>
            <a:r>
              <a:rPr lang="en-US" altLang="zh-CN" dirty="0"/>
              <a:t>PWM</a:t>
            </a:r>
            <a:r>
              <a:rPr lang="zh-CN" altLang="en-US" dirty="0"/>
              <a:t>，</a:t>
            </a:r>
            <a:r>
              <a:rPr lang="en-US" altLang="zh-CN" dirty="0"/>
              <a:t>UART</a:t>
            </a:r>
            <a:r>
              <a:rPr lang="zh-CN" altLang="en-US" dirty="0"/>
              <a:t>串口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高效的操作系统</a:t>
            </a:r>
            <a:endParaRPr lang="en-US" altLang="zh-CN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3"/>
            <a:ext cx="4475163" cy="4862512"/>
          </a:xfrm>
        </p:spPr>
        <p:txBody>
          <a:bodyPr/>
          <a:lstStyle/>
          <a:p>
            <a:pPr eaLnBrk="1" hangingPunct="1"/>
            <a:r>
              <a:rPr lang="zh-CN" altLang="en-US" sz="2200"/>
              <a:t>多核资源的合理分配和调度</a:t>
            </a:r>
          </a:p>
          <a:p>
            <a:pPr eaLnBrk="1" hangingPunct="1"/>
            <a:r>
              <a:rPr lang="zh-CN" altLang="en-US" sz="2200"/>
              <a:t>可调整的实时性</a:t>
            </a:r>
          </a:p>
          <a:p>
            <a:pPr eaLnBrk="1" hangingPunct="1"/>
            <a:r>
              <a:rPr lang="zh-CN" altLang="en-US" sz="2200"/>
              <a:t>可以灵活的裁减</a:t>
            </a:r>
            <a:endParaRPr lang="en-US" altLang="zh-CN" sz="2200"/>
          </a:p>
        </p:txBody>
      </p:sp>
      <p:pic>
        <p:nvPicPr>
          <p:cNvPr id="64516" name="Picture 5" descr="embedded o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3800" y="1341438"/>
            <a:ext cx="3519488" cy="2417762"/>
          </a:xfr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融入网络</a:t>
            </a:r>
            <a:r>
              <a:rPr lang="en-US" altLang="zh-CN"/>
              <a:t>——</a:t>
            </a:r>
            <a:r>
              <a:rPr lang="zh-CN" altLang="en-US"/>
              <a:t>物联网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sz="2200"/>
              <a:t>无处不在的网络</a:t>
            </a:r>
          </a:p>
          <a:p>
            <a:pPr eaLnBrk="1" hangingPunct="1"/>
            <a:r>
              <a:rPr lang="zh-CN" altLang="en-US" sz="2200"/>
              <a:t>智能家电</a:t>
            </a:r>
          </a:p>
          <a:p>
            <a:pPr eaLnBrk="1" hangingPunct="1"/>
            <a:r>
              <a:rPr lang="zh-CN" altLang="en-US" sz="2200"/>
              <a:t>传感器网络</a:t>
            </a:r>
          </a:p>
          <a:p>
            <a:pPr eaLnBrk="1" hangingPunct="1"/>
            <a:r>
              <a:rPr lang="zh-CN" altLang="en-US" sz="2200"/>
              <a:t>智能移动终端</a:t>
            </a:r>
            <a:endParaRPr lang="en-US" altLang="zh-CN" sz="2200"/>
          </a:p>
          <a:p>
            <a:pPr eaLnBrk="1" hangingPunct="1"/>
            <a:r>
              <a:rPr lang="zh-CN" altLang="en-US" sz="2200"/>
              <a:t>可穿戴设备</a:t>
            </a:r>
            <a:endParaRPr lang="en-US" altLang="zh-CN" sz="2200"/>
          </a:p>
        </p:txBody>
      </p:sp>
      <p:pic>
        <p:nvPicPr>
          <p:cNvPr id="66564" name="Picture 5" descr="ubiquitous network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7675" y="2492375"/>
            <a:ext cx="5699125" cy="3406775"/>
          </a:xfr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智能化趋势</a:t>
            </a:r>
            <a:endParaRPr lang="en-US" altLang="zh-CN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智能音视频处理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智能摄像头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智能音箱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课程内容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以开源软硬件为平台，以</a:t>
            </a:r>
            <a:r>
              <a:rPr lang="en-US" altLang="zh-CN"/>
              <a:t>Python</a:t>
            </a:r>
            <a:r>
              <a:rPr lang="zh-CN" altLang="zh-CN"/>
              <a:t>为主要编程语言，讲授电子系统的组成和运行原理，包括信号的</a:t>
            </a:r>
            <a:r>
              <a:rPr lang="zh-CN" altLang="en-US" b="1"/>
              <a:t>产生、</a:t>
            </a:r>
            <a:r>
              <a:rPr lang="zh-CN" altLang="zh-CN" b="1"/>
              <a:t>采集、处理、传输</a:t>
            </a:r>
            <a:r>
              <a:rPr lang="zh-CN" altLang="zh-CN"/>
              <a:t>与</a:t>
            </a:r>
            <a:r>
              <a:rPr lang="zh-CN" altLang="zh-CN" b="1"/>
              <a:t>控制</a:t>
            </a:r>
            <a:r>
              <a:rPr lang="zh-CN" altLang="en-US"/>
              <a:t>五</a:t>
            </a:r>
            <a:r>
              <a:rPr lang="zh-CN" altLang="zh-CN"/>
              <a:t>大模块的基本概念，让学生动手实践并开展自主设计。</a:t>
            </a:r>
            <a:endParaRPr lang="en-US" altLang="zh-CN"/>
          </a:p>
          <a:p>
            <a:r>
              <a:rPr lang="zh-CN" altLang="en-US"/>
              <a:t>开源硬件平台：树莓派为核心开发板</a:t>
            </a:r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Schedule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zh-CN" dirty="0"/>
              <a:t>1. </a:t>
            </a:r>
            <a:r>
              <a:rPr lang="zh-CN" altLang="en-US" dirty="0"/>
              <a:t>课程简介（</a:t>
            </a:r>
            <a:r>
              <a:rPr lang="en-US" altLang="zh-CN" dirty="0"/>
              <a:t>1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介绍课程内容，介绍电子系统的主要组成部分。</a:t>
            </a:r>
          </a:p>
          <a:p>
            <a:pPr marL="0" indent="0">
              <a:buNone/>
              <a:defRPr/>
            </a:pPr>
            <a:r>
              <a:rPr lang="en-US" altLang="zh-CN" dirty="0"/>
              <a:t>      </a:t>
            </a:r>
            <a:r>
              <a:rPr lang="zh-CN" altLang="en-US" dirty="0"/>
              <a:t>树莓派系统（</a:t>
            </a:r>
            <a:r>
              <a:rPr lang="en-US" altLang="zh-CN" dirty="0"/>
              <a:t>2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介绍树莓派和</a:t>
            </a:r>
            <a:r>
              <a:rPr lang="en-US" altLang="zh-CN" dirty="0"/>
              <a:t>Linux</a:t>
            </a:r>
            <a:r>
              <a:rPr lang="zh-CN" altLang="en-US" dirty="0"/>
              <a:t>操作系统，系统安装实验。</a:t>
            </a:r>
          </a:p>
          <a:p>
            <a:pPr marL="0" indent="0">
              <a:buNone/>
              <a:defRPr/>
            </a:pPr>
            <a:r>
              <a:rPr lang="en-US" altLang="zh-CN" dirty="0"/>
              <a:t>2. Python</a:t>
            </a:r>
            <a:r>
              <a:rPr lang="zh-CN" altLang="en-US" dirty="0"/>
              <a:t>编程一（</a:t>
            </a:r>
            <a:r>
              <a:rPr lang="en-US" altLang="zh-CN" dirty="0"/>
              <a:t>1.5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介绍树莓派</a:t>
            </a:r>
            <a:r>
              <a:rPr lang="en-US" altLang="zh-CN" dirty="0"/>
              <a:t>Python</a:t>
            </a:r>
            <a:r>
              <a:rPr lang="zh-CN" altLang="en-US" dirty="0"/>
              <a:t>环境的安装设置，</a:t>
            </a:r>
            <a:r>
              <a:rPr lang="en-US" altLang="zh-CN" dirty="0"/>
              <a:t>Python</a:t>
            </a:r>
            <a:r>
              <a:rPr lang="zh-CN" altLang="en-US" dirty="0"/>
              <a:t>的基本语法。</a:t>
            </a:r>
          </a:p>
          <a:p>
            <a:pPr marL="0" indent="0">
              <a:buNone/>
              <a:defRPr/>
            </a:pPr>
            <a:r>
              <a:rPr lang="en-US" altLang="zh-CN" dirty="0"/>
              <a:t>      Python</a:t>
            </a:r>
            <a:r>
              <a:rPr lang="zh-CN" altLang="en-US" dirty="0"/>
              <a:t>编程二（</a:t>
            </a:r>
            <a:r>
              <a:rPr lang="en-US" altLang="zh-CN" dirty="0"/>
              <a:t>1.5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</a:t>
            </a:r>
            <a:r>
              <a:rPr lang="en-US" altLang="zh-CN" dirty="0"/>
              <a:t>Python</a:t>
            </a:r>
            <a:r>
              <a:rPr lang="zh-CN" altLang="en-US" dirty="0"/>
              <a:t>的模块运用，多线程，</a:t>
            </a:r>
            <a:r>
              <a:rPr lang="en-US" altLang="zh-CN" dirty="0"/>
              <a:t>Python GUI</a:t>
            </a:r>
            <a:r>
              <a:rPr lang="zh-CN" altLang="en-US" dirty="0"/>
              <a:t>编程。</a:t>
            </a:r>
            <a:endParaRPr lang="en-US" altLang="zh-CN" dirty="0"/>
          </a:p>
          <a:p>
            <a:pPr marL="344487" lvl="1" indent="0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编程作业（按个人第三周后提交）</a:t>
            </a:r>
          </a:p>
          <a:p>
            <a:pPr marL="0" indent="0">
              <a:buNone/>
              <a:defRPr/>
            </a:pPr>
            <a:r>
              <a:rPr lang="en-US" altLang="zh-CN" dirty="0"/>
              <a:t>3. GPIO</a:t>
            </a:r>
            <a:r>
              <a:rPr lang="zh-CN" altLang="en-US" dirty="0"/>
              <a:t>接口（</a:t>
            </a:r>
            <a:r>
              <a:rPr lang="en-US" altLang="zh-CN" dirty="0"/>
              <a:t>3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介绍树莓派</a:t>
            </a:r>
            <a:r>
              <a:rPr lang="en-US" altLang="zh-CN" dirty="0"/>
              <a:t>GPIO</a:t>
            </a:r>
            <a:r>
              <a:rPr lang="zh-CN" altLang="en-US" dirty="0"/>
              <a:t>接口编程，按键开关与</a:t>
            </a:r>
            <a:r>
              <a:rPr lang="en-US" altLang="zh-CN" dirty="0"/>
              <a:t>LED</a:t>
            </a:r>
            <a:r>
              <a:rPr lang="zh-CN" altLang="en-US" dirty="0"/>
              <a:t>，</a:t>
            </a:r>
            <a:r>
              <a:rPr lang="en-US" altLang="zh-CN" dirty="0"/>
              <a:t>IO</a:t>
            </a:r>
            <a:r>
              <a:rPr lang="zh-CN" altLang="en-US" dirty="0"/>
              <a:t>口中断。</a:t>
            </a: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Schedule</a:t>
            </a:r>
            <a:endParaRPr lang="zh-CN" altLang="en-US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zh-CN" dirty="0"/>
              <a:t>4. </a:t>
            </a:r>
            <a:r>
              <a:rPr lang="zh-CN" altLang="en-US" dirty="0"/>
              <a:t>串行接口（</a:t>
            </a:r>
            <a:r>
              <a:rPr lang="en-US" altLang="zh-CN" dirty="0"/>
              <a:t>3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介绍树莓派</a:t>
            </a:r>
            <a:r>
              <a:rPr lang="en-US" altLang="zh-CN" dirty="0"/>
              <a:t>I2C</a:t>
            </a:r>
            <a:r>
              <a:rPr lang="zh-CN" altLang="en-US" dirty="0"/>
              <a:t>的接口编程，超声模块。</a:t>
            </a:r>
          </a:p>
          <a:p>
            <a:pPr marL="0" indent="0">
              <a:buNone/>
              <a:defRPr/>
            </a:pPr>
            <a:r>
              <a:rPr lang="en-US" altLang="zh-CN" dirty="0"/>
              <a:t>5. </a:t>
            </a:r>
            <a:r>
              <a:rPr lang="zh-CN" altLang="en-US" dirty="0"/>
              <a:t>模数转换（</a:t>
            </a:r>
            <a:r>
              <a:rPr lang="en-US" altLang="zh-CN" dirty="0"/>
              <a:t>3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介绍树莓派</a:t>
            </a:r>
            <a:r>
              <a:rPr lang="en-US" altLang="zh-CN" dirty="0"/>
              <a:t>ADC</a:t>
            </a:r>
            <a:r>
              <a:rPr lang="zh-CN" altLang="en-US" dirty="0"/>
              <a:t>编程，电压采集和采样实验。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6. </a:t>
            </a:r>
            <a:r>
              <a:rPr lang="zh-CN" altLang="en-US" dirty="0"/>
              <a:t>信号分析与处理（</a:t>
            </a:r>
            <a:r>
              <a:rPr lang="en-US" altLang="zh-CN" dirty="0"/>
              <a:t>3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介绍频域分析概念，以电压采样滤波重构为示例。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7. </a:t>
            </a:r>
            <a:r>
              <a:rPr lang="zh-CN" altLang="en-US" dirty="0"/>
              <a:t>基于树莓派的小车（</a:t>
            </a:r>
            <a:r>
              <a:rPr lang="en-US" altLang="zh-CN" dirty="0"/>
              <a:t>3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介绍小车的基本结构，系统组装实验。</a:t>
            </a:r>
          </a:p>
          <a:p>
            <a:pPr marL="0" indent="0">
              <a:buNone/>
              <a:defRPr/>
            </a:pPr>
            <a:r>
              <a:rPr lang="en-US" altLang="zh-CN" dirty="0"/>
              <a:t>8. </a:t>
            </a:r>
            <a:r>
              <a:rPr lang="zh-CN" altLang="en-US" dirty="0"/>
              <a:t>电机驱动（</a:t>
            </a:r>
            <a:r>
              <a:rPr lang="en-US" altLang="zh-CN" dirty="0"/>
              <a:t>3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介绍树莓派</a:t>
            </a:r>
            <a:r>
              <a:rPr lang="en-US" altLang="zh-CN" dirty="0"/>
              <a:t>GPIO</a:t>
            </a:r>
            <a:r>
              <a:rPr lang="zh-CN" altLang="en-US" dirty="0"/>
              <a:t>的</a:t>
            </a:r>
            <a:r>
              <a:rPr lang="en-US" altLang="zh-CN" dirty="0"/>
              <a:t>PWM</a:t>
            </a:r>
            <a:r>
              <a:rPr lang="zh-CN" altLang="en-US" dirty="0"/>
              <a:t>接口，直流电机驱动实验。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Schedule</a:t>
            </a:r>
            <a:endParaRPr lang="zh-CN" altLang="en-US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57200" y="1125538"/>
            <a:ext cx="8362950" cy="500538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dirty="0"/>
              <a:t>9. </a:t>
            </a:r>
            <a:r>
              <a:rPr lang="zh-CN" altLang="en-US" dirty="0"/>
              <a:t>定时与计数（</a:t>
            </a:r>
            <a:r>
              <a:rPr lang="en-US" altLang="zh-CN" dirty="0"/>
              <a:t>3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对霍尔传感器的脉冲进行计数，实现转速的测量。</a:t>
            </a:r>
          </a:p>
          <a:p>
            <a:pPr marL="0" indent="0">
              <a:buNone/>
              <a:defRPr/>
            </a:pPr>
            <a:r>
              <a:rPr lang="en-US" altLang="zh-CN" dirty="0"/>
              <a:t>10. </a:t>
            </a:r>
            <a:r>
              <a:rPr lang="zh-CN" altLang="en-US" dirty="0"/>
              <a:t>自动控制（</a:t>
            </a:r>
            <a:r>
              <a:rPr lang="en-US" altLang="zh-CN" dirty="0"/>
              <a:t>3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介绍开环、反馈控制的基本概念，小车运行控制实验。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11. </a:t>
            </a:r>
            <a:r>
              <a:rPr lang="zh-CN" altLang="en-US" dirty="0"/>
              <a:t>图像与视频接口（</a:t>
            </a:r>
            <a:r>
              <a:rPr lang="en-US" altLang="zh-CN" dirty="0"/>
              <a:t>3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介绍树莓派的摄像头接口与基本图像处理。</a:t>
            </a:r>
            <a:endParaRPr lang="en-US" altLang="zh-CN" dirty="0"/>
          </a:p>
          <a:p>
            <a:pPr marL="344487" lvl="1" indent="0">
              <a:buNone/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3-11</a:t>
            </a:r>
            <a:r>
              <a:rPr lang="zh-CN" altLang="en-US" b="1" dirty="0">
                <a:solidFill>
                  <a:srgbClr val="FF0000"/>
                </a:solidFill>
              </a:rPr>
              <a:t>实验内容，每个实验按小组提交实验报告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4487" lvl="1" indent="0">
              <a:buNone/>
              <a:defRPr/>
            </a:pPr>
            <a:endParaRPr lang="zh-CN" altLang="en-US" dirty="0"/>
          </a:p>
          <a:p>
            <a:pPr marL="0" indent="0">
              <a:buNone/>
              <a:defRPr/>
            </a:pPr>
            <a:r>
              <a:rPr lang="en-US" altLang="zh-CN" dirty="0"/>
              <a:t>12. </a:t>
            </a:r>
            <a:r>
              <a:rPr lang="zh-CN" altLang="en-US" dirty="0"/>
              <a:t>专题讲座（</a:t>
            </a:r>
            <a:r>
              <a:rPr lang="en-US" altLang="zh-CN" dirty="0"/>
              <a:t>3</a:t>
            </a:r>
            <a:r>
              <a:rPr lang="zh-CN" altLang="en-US" dirty="0"/>
              <a:t>学时）</a:t>
            </a:r>
          </a:p>
          <a:p>
            <a:pPr lvl="1">
              <a:defRPr/>
            </a:pPr>
            <a:r>
              <a:rPr lang="zh-CN" altLang="en-US" dirty="0"/>
              <a:t>讲述电子系统设计的核心概念和前沿进展。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Schedule</a:t>
            </a:r>
            <a:endParaRPr lang="zh-CN" altLang="en-US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457200" y="1125538"/>
            <a:ext cx="8362950" cy="500538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dirty="0"/>
              <a:t>13-14. </a:t>
            </a:r>
            <a:r>
              <a:rPr lang="zh-CN" altLang="en-US" dirty="0"/>
              <a:t>综合实验一（</a:t>
            </a:r>
            <a:r>
              <a:rPr lang="en-US" altLang="zh-CN" dirty="0"/>
              <a:t>6</a:t>
            </a:r>
            <a:r>
              <a:rPr lang="zh-CN" altLang="en-US" dirty="0"/>
              <a:t>学时）</a:t>
            </a:r>
          </a:p>
          <a:p>
            <a:pPr marL="327025" lvl="1" indent="0">
              <a:buNone/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提交实验报告</a:t>
            </a:r>
            <a:endParaRPr lang="en-US" altLang="zh-CN" dirty="0"/>
          </a:p>
          <a:p>
            <a:pPr marL="327025" lvl="1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/>
              <a:t>15-16. </a:t>
            </a:r>
            <a:r>
              <a:rPr lang="zh-CN" altLang="en-US" dirty="0"/>
              <a:t>综合实验二（</a:t>
            </a:r>
            <a:r>
              <a:rPr lang="en-US" altLang="zh-CN" dirty="0"/>
              <a:t>6</a:t>
            </a:r>
            <a:r>
              <a:rPr lang="zh-CN" altLang="en-US" dirty="0"/>
              <a:t>学时）</a:t>
            </a:r>
          </a:p>
          <a:p>
            <a:pPr marL="344487" lvl="1" indent="0">
              <a:buNone/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提交实验报告</a:t>
            </a:r>
            <a:endParaRPr lang="en-US" altLang="zh-CN" dirty="0"/>
          </a:p>
          <a:p>
            <a:pPr marL="344487" lvl="1" indent="0"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10468</TotalTime>
  <Words>2334</Words>
  <Application>Microsoft Office PowerPoint</Application>
  <PresentationFormat>全屏显示(4:3)</PresentationFormat>
  <Paragraphs>351</Paragraphs>
  <Slides>43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仿宋_GB2312</vt:lpstr>
      <vt:lpstr>楷体</vt:lpstr>
      <vt:lpstr>宋体</vt:lpstr>
      <vt:lpstr>微软雅黑</vt:lpstr>
      <vt:lpstr>Arial</vt:lpstr>
      <vt:lpstr>Garamond</vt:lpstr>
      <vt:lpstr>Times New Roman</vt:lpstr>
      <vt:lpstr>Wingdings</vt:lpstr>
      <vt:lpstr>Edge</vt:lpstr>
      <vt:lpstr>课程介绍</vt:lpstr>
      <vt:lpstr>PowerPoint 演示文稿</vt:lpstr>
      <vt:lpstr>创新者素质 ( Tony Wagner)</vt:lpstr>
      <vt:lpstr>创新者素质（Tersa Amabile, 哈佛商学院） </vt:lpstr>
      <vt:lpstr>课程内容</vt:lpstr>
      <vt:lpstr>Schedule</vt:lpstr>
      <vt:lpstr>Schedule</vt:lpstr>
      <vt:lpstr>Schedule</vt:lpstr>
      <vt:lpstr>Schedule</vt:lpstr>
      <vt:lpstr>考核方式</vt:lpstr>
      <vt:lpstr>综合实验一</vt:lpstr>
      <vt:lpstr>评分细则</vt:lpstr>
      <vt:lpstr>2021年8字绕桩</vt:lpstr>
      <vt:lpstr>魔方绕桩竞速</vt:lpstr>
      <vt:lpstr>评分细则</vt:lpstr>
      <vt:lpstr>课程纪律 </vt:lpstr>
      <vt:lpstr>网络资源</vt:lpstr>
      <vt:lpstr>教材与器材</vt:lpstr>
      <vt:lpstr>专用教室</vt:lpstr>
      <vt:lpstr>任课教师</vt:lpstr>
      <vt:lpstr>参考书籍</vt:lpstr>
      <vt:lpstr>现代电子系统的定义</vt:lpstr>
      <vt:lpstr>电子系统的历史</vt:lpstr>
      <vt:lpstr>电子管</vt:lpstr>
      <vt:lpstr>晶体管</vt:lpstr>
      <vt:lpstr>集成电路</vt:lpstr>
      <vt:lpstr>微处理器</vt:lpstr>
      <vt:lpstr>“上天入地”的电子系统</vt:lpstr>
      <vt:lpstr>电子系统的组成结构</vt:lpstr>
      <vt:lpstr>电子系统里的主要硬件</vt:lpstr>
      <vt:lpstr>典型微处理器</vt:lpstr>
      <vt:lpstr>典型微处理器</vt:lpstr>
      <vt:lpstr>典型嵌入式处理器</vt:lpstr>
      <vt:lpstr>存储器</vt:lpstr>
      <vt:lpstr>电源组件</vt:lpstr>
      <vt:lpstr>操作系统</vt:lpstr>
      <vt:lpstr>实时性</vt:lpstr>
      <vt:lpstr>典型嵌入式操作系统</vt:lpstr>
      <vt:lpstr>电子系统的发展趋势</vt:lpstr>
      <vt:lpstr>强大的SoC</vt:lpstr>
      <vt:lpstr>高效的操作系统</vt:lpstr>
      <vt:lpstr>融入网络——物联网</vt:lpstr>
      <vt:lpstr>智能化趋势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557</cp:revision>
  <dcterms:created xsi:type="dcterms:W3CDTF">1601-01-01T00:00:00Z</dcterms:created>
  <dcterms:modified xsi:type="dcterms:W3CDTF">2024-02-24T07:22:57Z</dcterms:modified>
</cp:coreProperties>
</file>